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59.jpg" ContentType="image/jpeg"/>
  <Override PartName="/ppt/media/image62.jpg" ContentType="image/jpeg"/>
  <Override PartName="/ppt/media/image63.jpg" ContentType="image/jpeg"/>
  <Override PartName="/ppt/media/image76.jpg" ContentType="image/jpeg"/>
  <Override PartName="/ppt/media/image81.jpg" ContentType="image/jpeg"/>
  <Override PartName="/ppt/media/image82.jpg" ContentType="image/jpeg"/>
  <Override PartName="/ppt/media/image84.jpg" ContentType="image/jpeg"/>
  <Override PartName="/ppt/media/image87.jpg" ContentType="image/jpeg"/>
  <Override PartName="/ppt/media/image88.jpg" ContentType="image/jpeg"/>
  <Override PartName="/ppt/media/image92.jpg" ContentType="image/jpeg"/>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Lst>
  <p:notesMasterIdLst>
    <p:notesMasterId r:id="rId39"/>
  </p:notesMasterIdLst>
  <p:sldIdLst>
    <p:sldId id="665" r:id="rId5"/>
    <p:sldId id="764" r:id="rId6"/>
    <p:sldId id="821" r:id="rId7"/>
    <p:sldId id="799" r:id="rId8"/>
    <p:sldId id="789" r:id="rId9"/>
    <p:sldId id="616" r:id="rId10"/>
    <p:sldId id="801" r:id="rId11"/>
    <p:sldId id="803" r:id="rId12"/>
    <p:sldId id="848" r:id="rId13"/>
    <p:sldId id="377" r:id="rId14"/>
    <p:sldId id="794" r:id="rId15"/>
    <p:sldId id="795" r:id="rId16"/>
    <p:sldId id="796" r:id="rId17"/>
    <p:sldId id="602" r:id="rId18"/>
    <p:sldId id="793" r:id="rId19"/>
    <p:sldId id="811" r:id="rId20"/>
    <p:sldId id="851" r:id="rId21"/>
    <p:sldId id="820" r:id="rId22"/>
    <p:sldId id="749" r:id="rId23"/>
    <p:sldId id="852" r:id="rId24"/>
    <p:sldId id="573" r:id="rId25"/>
    <p:sldId id="747" r:id="rId26"/>
    <p:sldId id="847" r:id="rId27"/>
    <p:sldId id="838" r:id="rId28"/>
    <p:sldId id="839" r:id="rId29"/>
    <p:sldId id="840" r:id="rId30"/>
    <p:sldId id="841" r:id="rId31"/>
    <p:sldId id="843" r:id="rId32"/>
    <p:sldId id="842" r:id="rId33"/>
    <p:sldId id="824" r:id="rId34"/>
    <p:sldId id="834" r:id="rId35"/>
    <p:sldId id="825" r:id="rId36"/>
    <p:sldId id="826" r:id="rId37"/>
    <p:sldId id="836"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5A2A"/>
    <a:srgbClr val="46B3EB"/>
    <a:srgbClr val="8DDB25"/>
    <a:srgbClr val="EC6000"/>
    <a:srgbClr val="44546B"/>
    <a:srgbClr val="938E8E"/>
    <a:srgbClr val="ED8DAA"/>
    <a:srgbClr val="F36B04"/>
    <a:srgbClr val="E2474E"/>
    <a:srgbClr val="5C3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156"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846EF-2122-4CE6-9E5A-A8967C2BDA47}" type="datetimeFigureOut">
              <a:rPr lang="zh-CN" altLang="en-US" smtClean="0"/>
              <a:t>2024/9/23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7D386-B20B-4B6B-8D10-5B633626CFB7}" type="slidenum">
              <a:rPr lang="zh-CN" altLang="en-US" smtClean="0"/>
              <a:t>‹#›</a:t>
            </a:fld>
            <a:endParaRPr lang="zh-CN" altLang="en-US"/>
          </a:p>
        </p:txBody>
      </p:sp>
    </p:spTree>
    <p:extLst>
      <p:ext uri="{BB962C8B-B14F-4D97-AF65-F5344CB8AC3E}">
        <p14:creationId xmlns:p14="http://schemas.microsoft.com/office/powerpoint/2010/main" val="1846203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85292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6161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450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1275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97512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2788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62092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8132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64634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57647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5377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6718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55643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86442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5C85DC-5A6E-4E1C-8983-F0A5DA8EB4CA}" type="slidenum">
              <a:rPr lang="zh-CN" altLang="en-US" smtClean="0"/>
              <a:t>22</a:t>
            </a:fld>
            <a:endParaRPr lang="zh-CN" altLang="en-US"/>
          </a:p>
        </p:txBody>
      </p:sp>
    </p:spTree>
    <p:extLst>
      <p:ext uri="{BB962C8B-B14F-4D97-AF65-F5344CB8AC3E}">
        <p14:creationId xmlns:p14="http://schemas.microsoft.com/office/powerpoint/2010/main" val="488496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31021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04108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5C85DC-5A6E-4E1C-8983-F0A5DA8EB4CA}" type="slidenum">
              <a:rPr lang="zh-CN" altLang="en-US" smtClean="0"/>
              <a:t>3</a:t>
            </a:fld>
            <a:endParaRPr lang="zh-CN" altLang="en-US"/>
          </a:p>
        </p:txBody>
      </p:sp>
    </p:spTree>
    <p:extLst>
      <p:ext uri="{BB962C8B-B14F-4D97-AF65-F5344CB8AC3E}">
        <p14:creationId xmlns:p14="http://schemas.microsoft.com/office/powerpoint/2010/main" val="3388649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0465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67689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6628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83648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01724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C85DC-5A6E-4E1C-8983-F0A5DA8EB4C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4688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04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134164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3986549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4272318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060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945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E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0184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2676611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294595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2866120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1013595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528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372788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232371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2823104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15900051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1218680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59A05-045D-AEF3-CD1C-3E3909F3BC0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EADECBB-4485-56D1-7C0E-DCD9D036AE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438A3A6-834F-FF77-8795-F459738D74C7}"/>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F7B57834-22D4-2D30-AF7E-CDC20A1FB3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A38595-A43A-D023-F844-6BD12A67AA15}"/>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3463674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D8374-BF5F-2A79-10D9-66E05C0A11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F29BC7-8A97-D8DE-FBD0-6F1D56A88B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C1D718-7B80-43D9-7409-04E37E225203}"/>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B4CD5290-75FC-9AC3-11C6-094E1AF302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12B7F5-A6B7-B0FC-8A99-72A997164F4A}"/>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8545084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91112-7E75-3A98-E4E6-AD37FFA43D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65F3692-823E-6653-38B8-38644A7C44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236C55-2A6E-C3B0-4D51-49A23E267E93}"/>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F6FC52BF-0200-D3C1-F6E8-3E06AAB61A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E1FAD7-5594-8D0C-01F1-D6FFAB22DA0E}"/>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2521178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C3E2E-CAF3-2276-B19F-DC43B1DC7A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213362-A769-90F4-21CE-CDC1741FAE7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3B4CC4F-F4C9-A608-101B-38D5C962446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63C9D0-D7C8-2A4F-2753-D5FACA238DF0}"/>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6" name="页脚占位符 5">
            <a:extLst>
              <a:ext uri="{FF2B5EF4-FFF2-40B4-BE49-F238E27FC236}">
                <a16:creationId xmlns:a16="http://schemas.microsoft.com/office/drawing/2014/main" id="{5D19E220-6E2D-C098-65A8-B1C149919FB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55580B-50A4-96AD-BBBB-0F6885CC7C9C}"/>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28882093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E58F4-9F77-5788-671C-39C1829DBFC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763C006-DF80-2769-85BE-EA70AEAE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A9B678F-B853-B4E3-CF95-192BAB3CB1E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F423603-3BAA-6FBA-CD21-72AEA3F7ED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0BAAEDF-21E1-D241-94F1-A0D39917735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821275E-B984-3BCD-1E42-FCDD4AE00902}"/>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8" name="页脚占位符 7">
            <a:extLst>
              <a:ext uri="{FF2B5EF4-FFF2-40B4-BE49-F238E27FC236}">
                <a16:creationId xmlns:a16="http://schemas.microsoft.com/office/drawing/2014/main" id="{7B7884DF-0064-75B7-6916-0C402152A33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C2AA885-0E65-D175-15B5-BA7908622B2F}"/>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4205289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E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36676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65D26-7BF6-B01C-8DBE-51FBF84E09D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2F8E03-49FB-0284-D0F0-52B0042C62C3}"/>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4" name="页脚占位符 3">
            <a:extLst>
              <a:ext uri="{FF2B5EF4-FFF2-40B4-BE49-F238E27FC236}">
                <a16:creationId xmlns:a16="http://schemas.microsoft.com/office/drawing/2014/main" id="{6EFE5FCA-3E80-A56F-1915-8F4A7867DD7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5493A5-E47E-4E25-2FA9-285DE387737D}"/>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29076143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8EC67D4-81D5-DDC3-D5DB-0C22E386D22E}"/>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3" name="页脚占位符 2">
            <a:extLst>
              <a:ext uri="{FF2B5EF4-FFF2-40B4-BE49-F238E27FC236}">
                <a16:creationId xmlns:a16="http://schemas.microsoft.com/office/drawing/2014/main" id="{7C058CD8-5A88-4BDB-C2BB-6863149D804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C637455-ED35-1A70-B7C6-F7D6B0CE8700}"/>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85606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90DC0-3CC1-0AD6-D11A-3E006C840A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F3C96D5-F126-04F4-6B9F-B184274948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F251BDB-D1E3-2688-635F-ABE021C106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2147BA-58BA-6FC1-7789-99DF05470C43}"/>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6" name="页脚占位符 5">
            <a:extLst>
              <a:ext uri="{FF2B5EF4-FFF2-40B4-BE49-F238E27FC236}">
                <a16:creationId xmlns:a16="http://schemas.microsoft.com/office/drawing/2014/main" id="{DF5BFEDE-7E0E-DDC7-D8E8-029331B04D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6B9F4C-7A62-E2BA-762E-252378A545B6}"/>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926589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71641-C752-3EAA-146D-505C02EDAB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585ED72-6ED7-B1B7-747B-3156DFBF9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B5B38B3-7811-733F-55FF-607522CF1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5B530D2-9059-3375-E051-4CCECD735416}"/>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6" name="页脚占位符 5">
            <a:extLst>
              <a:ext uri="{FF2B5EF4-FFF2-40B4-BE49-F238E27FC236}">
                <a16:creationId xmlns:a16="http://schemas.microsoft.com/office/drawing/2014/main" id="{AB5FB65F-000F-2C0D-9E6A-13813F935B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BF25B0-0058-931F-782E-B23840D0F7D1}"/>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1195622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6BF6A-B7E0-7254-74D8-0E2224F0623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132EEF3-87C9-8E28-8E99-50310E6BE78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CC803C-02DD-5791-5169-6AAAF1CDE389}"/>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C2301ACD-0A2F-DE55-ECA7-7EB92E2F69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9A4717-355E-5D0E-AC0B-2E48B5256DF0}"/>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3088840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811DD1C-7224-B112-B012-75363CC872D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B52DFE9-73AB-D4F0-F1C3-17AB122166A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51B67C-B6A8-CB57-586D-C0300875A762}"/>
              </a:ext>
            </a:extLst>
          </p:cNvPr>
          <p:cNvSpPr>
            <a:spLocks noGrp="1"/>
          </p:cNvSpPr>
          <p:nvPr>
            <p:ph type="dt" sz="half" idx="10"/>
          </p:nvPr>
        </p:nvSpPr>
        <p:spPr/>
        <p:txBody>
          <a:bodyPr/>
          <a:lstStyle/>
          <a:p>
            <a:fld id="{FAFAC9C7-195D-40EB-B335-379A3226400F}"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2E802DAD-FD72-5D6F-06D0-7F7F7B94BF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0CC2F5-B58C-B474-5E78-71494286A7D2}"/>
              </a:ext>
            </a:extLst>
          </p:cNvPr>
          <p:cNvSpPr>
            <a:spLocks noGrp="1"/>
          </p:cNvSpPr>
          <p:nvPr>
            <p:ph type="sldNum" sz="quarter" idx="12"/>
          </p:nvPr>
        </p:nvSpPr>
        <p:spPr/>
        <p:txBody>
          <a:body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3638485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603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1B1EF-1B7B-8E38-84D4-B9CDD244EA8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D7BFED-5B9A-D9C8-1448-45D81F555C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0F8804-B58D-D45D-F332-B02C7FC70C5C}"/>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FBAFD47F-D12E-D42C-F0DD-804F7E22A3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F828A9-CEB6-DE7C-C22B-05B56B307C93}"/>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9056826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119F9-57FC-9C2E-D90C-0827028053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4EDA28-ED74-0F37-2052-0CA26D4288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E4C694-25F0-5666-F4DA-9CB591378DED}"/>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646D8FFB-D6C3-AA76-9C9B-B217D15A10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C438DB-D099-86E4-1FE3-F8929BC81644}"/>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3505583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F051F-91D6-9FA5-07C3-2B1B53672C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83A837D-E678-7B88-8FE9-B2E01BAFB9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ADC55B-F44D-C02E-79A3-693C396C542B}"/>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4EC67AB3-FD49-33E6-6EBC-D4A2F812FC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B337F5-4F5F-A68D-D360-5002423EF12B}"/>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124591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2901167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7CBB41-98C5-8A83-E5D3-5E685435F8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E63C0D-5972-DC52-FD0E-2CA1C6065B3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9C0645-DCCB-3336-C86C-42C7934F88D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9F74F16-9EBF-8363-C029-6C40F8EF95EA}"/>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6" name="页脚占位符 5">
            <a:extLst>
              <a:ext uri="{FF2B5EF4-FFF2-40B4-BE49-F238E27FC236}">
                <a16:creationId xmlns:a16="http://schemas.microsoft.com/office/drawing/2014/main" id="{9BABFB76-3FDC-3864-AACE-1D8E74EDEA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C176ED-66EE-BE42-CFB6-7C473E767D59}"/>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6795385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E36F1-DE32-D53F-58D9-4F768FCB656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C8378DA-C2F5-51B4-8E20-671E5BB190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4112A9-152A-296C-C266-14C2C2692A1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1B02BB-8860-9991-118F-23FC7DDA2C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51E4B89-0761-354F-D583-D6B6E5F1841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0DC8B9F-D617-85C2-070E-1B3B52E67399}"/>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8" name="页脚占位符 7">
            <a:extLst>
              <a:ext uri="{FF2B5EF4-FFF2-40B4-BE49-F238E27FC236}">
                <a16:creationId xmlns:a16="http://schemas.microsoft.com/office/drawing/2014/main" id="{F1E9207C-64CA-6EA4-4729-56CFD30E86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AE867F3-EBC1-CC51-93B9-7EE34872A033}"/>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2947947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12048-85DF-FBAD-121E-01CB055988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0E1DEBF-A7B0-483F-EEFB-BB6CFAECAE54}"/>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4" name="页脚占位符 3">
            <a:extLst>
              <a:ext uri="{FF2B5EF4-FFF2-40B4-BE49-F238E27FC236}">
                <a16:creationId xmlns:a16="http://schemas.microsoft.com/office/drawing/2014/main" id="{23AC3E89-8C7F-7C2F-7FE8-7EB06C9A610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038A7D7-37CC-0115-FA75-35CA9E17A850}"/>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10171891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5E9B23-C822-AA57-F991-D5C4606A10E9}"/>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3" name="页脚占位符 2">
            <a:extLst>
              <a:ext uri="{FF2B5EF4-FFF2-40B4-BE49-F238E27FC236}">
                <a16:creationId xmlns:a16="http://schemas.microsoft.com/office/drawing/2014/main" id="{E9E204B0-3CD9-20D8-F8A5-FE1ED28BAF2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1349440-AF72-58DA-4E14-083792736B48}"/>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5562211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A2845-2E02-9808-E548-CB8F1A2A9E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9B6BD7E-51C7-186E-9D2D-4E6F462767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79393C-1C95-3486-A04F-DD9806071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927DC6-7C77-5D33-A08E-BE51FE19537B}"/>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6" name="页脚占位符 5">
            <a:extLst>
              <a:ext uri="{FF2B5EF4-FFF2-40B4-BE49-F238E27FC236}">
                <a16:creationId xmlns:a16="http://schemas.microsoft.com/office/drawing/2014/main" id="{E7F38C34-4542-33CE-35D6-237C05C4D0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BE9BC2-C459-AA14-4913-AA9576BF43C9}"/>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11100378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C0BF50-513B-ED29-A832-932D2606E6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B1724C9-976E-194A-1ADA-51544737E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3F023B-0F6B-60FA-CF85-35D2814224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A78737-1D54-5D4E-85A5-BC103621B41C}"/>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6" name="页脚占位符 5">
            <a:extLst>
              <a:ext uri="{FF2B5EF4-FFF2-40B4-BE49-F238E27FC236}">
                <a16:creationId xmlns:a16="http://schemas.microsoft.com/office/drawing/2014/main" id="{B16F22DA-AE4F-8328-EBA3-B863B4F167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D1AC05-7F40-7071-1183-8AF2FF668728}"/>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2722225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B16F4-AD7A-86A8-41ED-1CDA8BFB882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F64CF9C-D175-843B-2B8A-6CF0F47EC22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146E420-AF2C-B1D5-A222-A0490561DFD8}"/>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3CE47C20-A0F6-96E2-747F-EF5666A333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7AF308-D72C-9E59-F8CC-4504F313144F}"/>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929131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1AD7580-90DD-6E0A-A3DF-C09B8862812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FB4377-4E69-939E-7599-92723EF8BD6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0C72D2-A081-02C7-A4F6-AC0B451016E8}"/>
              </a:ext>
            </a:extLst>
          </p:cNvPr>
          <p:cNvSpPr>
            <a:spLocks noGrp="1"/>
          </p:cNvSpPr>
          <p:nvPr>
            <p:ph type="dt" sz="half" idx="10"/>
          </p:nvPr>
        </p:nvSpPr>
        <p:spPr/>
        <p:txBody>
          <a:bodyPr/>
          <a:lstStyle/>
          <a:p>
            <a:fld id="{11CC13D7-01F0-49C6-84D3-4709AD11B093}"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6DD42E70-C2F8-2BD8-930F-E948DE0C4C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FFF248-74F4-7C83-4AC1-F34448F32C79}"/>
              </a:ext>
            </a:extLst>
          </p:cNvPr>
          <p:cNvSpPr>
            <a:spLocks noGrp="1"/>
          </p:cNvSpPr>
          <p:nvPr>
            <p:ph type="sldNum" sz="quarter" idx="12"/>
          </p:nvPr>
        </p:nvSpPr>
        <p:spPr/>
        <p:txBody>
          <a:body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3724241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60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335304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2460008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240125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2006887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7130A0-8B78-4FF1-84CA-BC2C7EAB86E7}" type="datetimeFigureOut">
              <a:rPr lang="zh-CN" altLang="en-US" smtClean="0"/>
              <a:t>2024/9/23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079A149-BB21-457B-BF6A-D8F53F9D5505}" type="slidenum">
              <a:rPr lang="zh-CN" altLang="en-US" smtClean="0"/>
              <a:t>‹#›</a:t>
            </a:fld>
            <a:endParaRPr lang="zh-CN" altLang="en-US"/>
          </a:p>
        </p:txBody>
      </p:sp>
    </p:spTree>
    <p:extLst>
      <p:ext uri="{BB962C8B-B14F-4D97-AF65-F5344CB8AC3E}">
        <p14:creationId xmlns:p14="http://schemas.microsoft.com/office/powerpoint/2010/main" val="199814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725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26681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5745738-27EB-0CE6-CF2E-749DA71DBF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FE4B61-F316-6E28-F718-F2C32D1B9A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3B984F-1618-456C-743E-A9754E6FCA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AC9C7-195D-40EB-B335-379A3226400F}"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FFE27A81-0B02-E711-D7B2-112FEFA0C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BDDA11-E2A5-02AF-897E-4E82AEECE6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8CF93B-99E5-48BC-89A7-2B7F9334F440}" type="slidenum">
              <a:rPr lang="zh-CN" altLang="en-US" smtClean="0"/>
              <a:t>‹#›</a:t>
            </a:fld>
            <a:endParaRPr lang="zh-CN" altLang="en-US"/>
          </a:p>
        </p:txBody>
      </p:sp>
    </p:spTree>
    <p:extLst>
      <p:ext uri="{BB962C8B-B14F-4D97-AF65-F5344CB8AC3E}">
        <p14:creationId xmlns:p14="http://schemas.microsoft.com/office/powerpoint/2010/main" val="170426724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0E60A7B-0B11-1F92-0307-6A7AD7E18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1DF8C2-50B9-13EB-E6AC-59BA7953B4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8AA9FC-69AA-EF1B-6ADC-D3736531F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CC13D7-01F0-49C6-84D3-4709AD11B093}" type="datetimeFigureOut">
              <a:rPr lang="zh-CN" altLang="en-US" smtClean="0"/>
              <a:t>2024/9/23</a:t>
            </a:fld>
            <a:endParaRPr lang="zh-CN" altLang="en-US"/>
          </a:p>
        </p:txBody>
      </p:sp>
      <p:sp>
        <p:nvSpPr>
          <p:cNvPr id="5" name="页脚占位符 4">
            <a:extLst>
              <a:ext uri="{FF2B5EF4-FFF2-40B4-BE49-F238E27FC236}">
                <a16:creationId xmlns:a16="http://schemas.microsoft.com/office/drawing/2014/main" id="{D32E9F08-0C1A-0A37-2FC9-B29514561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33865CB7-1E57-AE2B-5C24-3A56BE7F5C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FEE93B-AF52-431C-A256-40634155BB34}" type="slidenum">
              <a:rPr lang="zh-CN" altLang="en-US" smtClean="0"/>
              <a:t>‹#›</a:t>
            </a:fld>
            <a:endParaRPr lang="zh-CN" altLang="en-US"/>
          </a:p>
        </p:txBody>
      </p:sp>
    </p:spTree>
    <p:extLst>
      <p:ext uri="{BB962C8B-B14F-4D97-AF65-F5344CB8AC3E}">
        <p14:creationId xmlns:p14="http://schemas.microsoft.com/office/powerpoint/2010/main" val="88285205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3.jpe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21.xml"/><Relationship Id="rId16" Type="http://schemas.openxmlformats.org/officeDocument/2006/relationships/image" Target="../media/image55.png"/><Relationship Id="rId1" Type="http://schemas.openxmlformats.org/officeDocument/2006/relationships/slideLayout" Target="../slideLayouts/slideLayout14.xml"/><Relationship Id="rId6" Type="http://schemas.openxmlformats.org/officeDocument/2006/relationships/image" Target="../media/image46.sv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5.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pn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8.jpe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image" Target="../media/image59.jp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3.xml"/><Relationship Id="rId6" Type="http://schemas.openxmlformats.org/officeDocument/2006/relationships/image" Target="../media/image64.jpeg"/><Relationship Id="rId5" Type="http://schemas.openxmlformats.org/officeDocument/2006/relationships/image" Target="../media/image63.jpg"/><Relationship Id="rId4" Type="http://schemas.openxmlformats.org/officeDocument/2006/relationships/image" Target="../media/image62.jp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3.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7.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e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3.xml"/><Relationship Id="rId5" Type="http://schemas.openxmlformats.org/officeDocument/2006/relationships/image" Target="../media/image88.jpg"/><Relationship Id="rId4" Type="http://schemas.openxmlformats.org/officeDocument/2006/relationships/image" Target="../media/image87.jp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3.xml"/><Relationship Id="rId5" Type="http://schemas.openxmlformats.org/officeDocument/2006/relationships/image" Target="../media/image92.jp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6.jp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7.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xml"/><Relationship Id="rId7" Type="http://schemas.openxmlformats.org/officeDocument/2006/relationships/image" Target="../media/image2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0.png"/><Relationship Id="rId5" Type="http://schemas.openxmlformats.org/officeDocument/2006/relationships/notesSlide" Target="../notesSlides/notesSlide8.xml"/><Relationship Id="rId4" Type="http://schemas.openxmlformats.org/officeDocument/2006/relationships/slideLayout" Target="../slideLayouts/slideLayout14.xml"/><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图片包含 电路, 游戏机, 雨&#10;&#10;描述已自动生成">
            <a:extLst>
              <a:ext uri="{FF2B5EF4-FFF2-40B4-BE49-F238E27FC236}">
                <a16:creationId xmlns:a16="http://schemas.microsoft.com/office/drawing/2014/main" id="{E0F6D1E4-7E0E-AA52-1E73-4A906AD53B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2619" b="33456"/>
          <a:stretch/>
        </p:blipFill>
        <p:spPr>
          <a:xfrm>
            <a:off x="0" y="1643865"/>
            <a:ext cx="12192000" cy="3570270"/>
          </a:xfrm>
          <a:prstGeom prst="rect">
            <a:avLst/>
          </a:prstGeom>
        </p:spPr>
      </p:pic>
      <p:sp>
        <p:nvSpPr>
          <p:cNvPr id="5" name="矩形 4"/>
          <p:cNvSpPr/>
          <p:nvPr/>
        </p:nvSpPr>
        <p:spPr>
          <a:xfrm>
            <a:off x="-1" y="1643865"/>
            <a:ext cx="12192000" cy="3570270"/>
          </a:xfrm>
          <a:prstGeom prst="rect">
            <a:avLst/>
          </a:prstGeom>
          <a:solidFill>
            <a:srgbClr val="ED6C04">
              <a:alpha val="39000"/>
            </a:srgbClr>
          </a:soli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1" name="矩形 10"/>
          <p:cNvSpPr/>
          <p:nvPr/>
        </p:nvSpPr>
        <p:spPr>
          <a:xfrm>
            <a:off x="7302032" y="1959429"/>
            <a:ext cx="1786662" cy="29749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4" name="矩形 13"/>
          <p:cNvSpPr/>
          <p:nvPr/>
        </p:nvSpPr>
        <p:spPr>
          <a:xfrm>
            <a:off x="5202669" y="1959429"/>
            <a:ext cx="1786662" cy="29749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6" name="矩形 15"/>
          <p:cNvSpPr/>
          <p:nvPr/>
        </p:nvSpPr>
        <p:spPr>
          <a:xfrm>
            <a:off x="9401394" y="1959429"/>
            <a:ext cx="1786662" cy="29749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1" name="矩形 20"/>
          <p:cNvSpPr/>
          <p:nvPr/>
        </p:nvSpPr>
        <p:spPr>
          <a:xfrm>
            <a:off x="785729" y="1643865"/>
            <a:ext cx="3500460" cy="4626306"/>
          </a:xfrm>
          <a:prstGeom prst="rect">
            <a:avLst/>
          </a:prstGeom>
          <a:gradFill>
            <a:gsLst>
              <a:gs pos="0">
                <a:srgbClr val="ED6C04"/>
              </a:gs>
              <a:gs pos="100000">
                <a:srgbClr val="ED6C04"/>
              </a:gs>
            </a:gsLst>
            <a:lin ang="16200000"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grpSp>
        <p:nvGrpSpPr>
          <p:cNvPr id="24" name="组合 23"/>
          <p:cNvGrpSpPr/>
          <p:nvPr/>
        </p:nvGrpSpPr>
        <p:grpSpPr>
          <a:xfrm>
            <a:off x="991507" y="1959429"/>
            <a:ext cx="481013" cy="323850"/>
            <a:chOff x="10179050" y="1343026"/>
            <a:chExt cx="481013" cy="323850"/>
          </a:xfrm>
        </p:grpSpPr>
        <p:sp>
          <p:nvSpPr>
            <p:cNvPr id="22" name="Freeform 149"/>
            <p:cNvSpPr>
              <a:spLocks/>
            </p:cNvSpPr>
            <p:nvPr/>
          </p:nvSpPr>
          <p:spPr bwMode="auto">
            <a:xfrm>
              <a:off x="10179050" y="1347788"/>
              <a:ext cx="198438" cy="319088"/>
            </a:xfrm>
            <a:custGeom>
              <a:avLst/>
              <a:gdLst>
                <a:gd name="T0" fmla="*/ 23 w 53"/>
                <a:gd name="T1" fmla="*/ 20 h 85"/>
                <a:gd name="T2" fmla="*/ 27 w 53"/>
                <a:gd name="T3" fmla="*/ 0 h 85"/>
                <a:gd name="T4" fmla="*/ 0 w 53"/>
                <a:gd name="T5" fmla="*/ 43 h 85"/>
                <a:gd name="T6" fmla="*/ 0 w 53"/>
                <a:gd name="T7" fmla="*/ 43 h 85"/>
                <a:gd name="T8" fmla="*/ 0 w 53"/>
                <a:gd name="T9" fmla="*/ 85 h 85"/>
                <a:gd name="T10" fmla="*/ 53 w 53"/>
                <a:gd name="T11" fmla="*/ 85 h 85"/>
                <a:gd name="T12" fmla="*/ 53 w 53"/>
                <a:gd name="T13" fmla="*/ 31 h 85"/>
                <a:gd name="T14" fmla="*/ 24 w 53"/>
                <a:gd name="T15" fmla="*/ 31 h 85"/>
                <a:gd name="T16" fmla="*/ 23 w 53"/>
                <a:gd name="T1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5">
                  <a:moveTo>
                    <a:pt x="23" y="20"/>
                  </a:moveTo>
                  <a:cubicBezTo>
                    <a:pt x="23" y="13"/>
                    <a:pt x="24" y="6"/>
                    <a:pt x="27" y="0"/>
                  </a:cubicBezTo>
                  <a:cubicBezTo>
                    <a:pt x="11" y="10"/>
                    <a:pt x="1" y="26"/>
                    <a:pt x="0" y="43"/>
                  </a:cubicBezTo>
                  <a:cubicBezTo>
                    <a:pt x="0" y="43"/>
                    <a:pt x="0" y="43"/>
                    <a:pt x="0" y="43"/>
                  </a:cubicBezTo>
                  <a:cubicBezTo>
                    <a:pt x="0" y="85"/>
                    <a:pt x="0" y="85"/>
                    <a:pt x="0" y="85"/>
                  </a:cubicBezTo>
                  <a:cubicBezTo>
                    <a:pt x="53" y="85"/>
                    <a:pt x="53" y="85"/>
                    <a:pt x="53" y="85"/>
                  </a:cubicBezTo>
                  <a:cubicBezTo>
                    <a:pt x="53" y="31"/>
                    <a:pt x="53" y="31"/>
                    <a:pt x="53" y="31"/>
                  </a:cubicBezTo>
                  <a:cubicBezTo>
                    <a:pt x="24" y="31"/>
                    <a:pt x="24" y="31"/>
                    <a:pt x="24" y="31"/>
                  </a:cubicBezTo>
                  <a:cubicBezTo>
                    <a:pt x="23" y="28"/>
                    <a:pt x="23" y="24"/>
                    <a:pt x="23"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23" name="Freeform 150"/>
            <p:cNvSpPr>
              <a:spLocks/>
            </p:cNvSpPr>
            <p:nvPr/>
          </p:nvSpPr>
          <p:spPr bwMode="auto">
            <a:xfrm>
              <a:off x="10460038" y="1343026"/>
              <a:ext cx="200025" cy="323850"/>
            </a:xfrm>
            <a:custGeom>
              <a:avLst/>
              <a:gdLst>
                <a:gd name="T0" fmla="*/ 24 w 53"/>
                <a:gd name="T1" fmla="*/ 32 h 86"/>
                <a:gd name="T2" fmla="*/ 22 w 53"/>
                <a:gd name="T3" fmla="*/ 20 h 86"/>
                <a:gd name="T4" fmla="*/ 27 w 53"/>
                <a:gd name="T5" fmla="*/ 0 h 86"/>
                <a:gd name="T6" fmla="*/ 0 w 53"/>
                <a:gd name="T7" fmla="*/ 44 h 86"/>
                <a:gd name="T8" fmla="*/ 0 w 53"/>
                <a:gd name="T9" fmla="*/ 44 h 86"/>
                <a:gd name="T10" fmla="*/ 0 w 53"/>
                <a:gd name="T11" fmla="*/ 45 h 86"/>
                <a:gd name="T12" fmla="*/ 0 w 53"/>
                <a:gd name="T13" fmla="*/ 45 h 86"/>
                <a:gd name="T14" fmla="*/ 0 w 53"/>
                <a:gd name="T15" fmla="*/ 45 h 86"/>
                <a:gd name="T16" fmla="*/ 0 w 53"/>
                <a:gd name="T17" fmla="*/ 86 h 86"/>
                <a:gd name="T18" fmla="*/ 53 w 53"/>
                <a:gd name="T19" fmla="*/ 86 h 86"/>
                <a:gd name="T20" fmla="*/ 53 w 53"/>
                <a:gd name="T21" fmla="*/ 32 h 86"/>
                <a:gd name="T22" fmla="*/ 24 w 53"/>
                <a:gd name="T23"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6">
                  <a:moveTo>
                    <a:pt x="24" y="32"/>
                  </a:moveTo>
                  <a:cubicBezTo>
                    <a:pt x="23" y="28"/>
                    <a:pt x="22" y="24"/>
                    <a:pt x="22" y="20"/>
                  </a:cubicBezTo>
                  <a:cubicBezTo>
                    <a:pt x="22" y="13"/>
                    <a:pt x="24" y="7"/>
                    <a:pt x="27" y="0"/>
                  </a:cubicBezTo>
                  <a:cubicBezTo>
                    <a:pt x="10" y="11"/>
                    <a:pt x="0" y="27"/>
                    <a:pt x="0" y="44"/>
                  </a:cubicBezTo>
                  <a:cubicBezTo>
                    <a:pt x="0" y="44"/>
                    <a:pt x="0" y="44"/>
                    <a:pt x="0" y="44"/>
                  </a:cubicBezTo>
                  <a:cubicBezTo>
                    <a:pt x="0" y="45"/>
                    <a:pt x="0" y="45"/>
                    <a:pt x="0" y="45"/>
                  </a:cubicBezTo>
                  <a:cubicBezTo>
                    <a:pt x="0" y="45"/>
                    <a:pt x="0" y="45"/>
                    <a:pt x="0" y="45"/>
                  </a:cubicBezTo>
                  <a:cubicBezTo>
                    <a:pt x="0" y="45"/>
                    <a:pt x="0" y="45"/>
                    <a:pt x="0" y="45"/>
                  </a:cubicBezTo>
                  <a:cubicBezTo>
                    <a:pt x="0" y="86"/>
                    <a:pt x="0" y="86"/>
                    <a:pt x="0" y="86"/>
                  </a:cubicBezTo>
                  <a:cubicBezTo>
                    <a:pt x="53" y="86"/>
                    <a:pt x="53" y="86"/>
                    <a:pt x="53" y="86"/>
                  </a:cubicBezTo>
                  <a:cubicBezTo>
                    <a:pt x="53" y="32"/>
                    <a:pt x="53" y="32"/>
                    <a:pt x="53" y="32"/>
                  </a:cubicBezTo>
                  <a:lnTo>
                    <a:pt x="24" y="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grpSp>
      <p:grpSp>
        <p:nvGrpSpPr>
          <p:cNvPr id="25" name="组合 24"/>
          <p:cNvGrpSpPr/>
          <p:nvPr/>
        </p:nvGrpSpPr>
        <p:grpSpPr>
          <a:xfrm flipH="1" flipV="1">
            <a:off x="3484336" y="4675286"/>
            <a:ext cx="481013" cy="323850"/>
            <a:chOff x="10179050" y="1343026"/>
            <a:chExt cx="481013" cy="323850"/>
          </a:xfrm>
        </p:grpSpPr>
        <p:sp>
          <p:nvSpPr>
            <p:cNvPr id="26" name="Freeform 149"/>
            <p:cNvSpPr>
              <a:spLocks/>
            </p:cNvSpPr>
            <p:nvPr/>
          </p:nvSpPr>
          <p:spPr bwMode="auto">
            <a:xfrm>
              <a:off x="10179050" y="1347788"/>
              <a:ext cx="198438" cy="319088"/>
            </a:xfrm>
            <a:custGeom>
              <a:avLst/>
              <a:gdLst>
                <a:gd name="T0" fmla="*/ 23 w 53"/>
                <a:gd name="T1" fmla="*/ 20 h 85"/>
                <a:gd name="T2" fmla="*/ 27 w 53"/>
                <a:gd name="T3" fmla="*/ 0 h 85"/>
                <a:gd name="T4" fmla="*/ 0 w 53"/>
                <a:gd name="T5" fmla="*/ 43 h 85"/>
                <a:gd name="T6" fmla="*/ 0 w 53"/>
                <a:gd name="T7" fmla="*/ 43 h 85"/>
                <a:gd name="T8" fmla="*/ 0 w 53"/>
                <a:gd name="T9" fmla="*/ 85 h 85"/>
                <a:gd name="T10" fmla="*/ 53 w 53"/>
                <a:gd name="T11" fmla="*/ 85 h 85"/>
                <a:gd name="T12" fmla="*/ 53 w 53"/>
                <a:gd name="T13" fmla="*/ 31 h 85"/>
                <a:gd name="T14" fmla="*/ 24 w 53"/>
                <a:gd name="T15" fmla="*/ 31 h 85"/>
                <a:gd name="T16" fmla="*/ 23 w 53"/>
                <a:gd name="T1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5">
                  <a:moveTo>
                    <a:pt x="23" y="20"/>
                  </a:moveTo>
                  <a:cubicBezTo>
                    <a:pt x="23" y="13"/>
                    <a:pt x="24" y="6"/>
                    <a:pt x="27" y="0"/>
                  </a:cubicBezTo>
                  <a:cubicBezTo>
                    <a:pt x="11" y="10"/>
                    <a:pt x="1" y="26"/>
                    <a:pt x="0" y="43"/>
                  </a:cubicBezTo>
                  <a:cubicBezTo>
                    <a:pt x="0" y="43"/>
                    <a:pt x="0" y="43"/>
                    <a:pt x="0" y="43"/>
                  </a:cubicBezTo>
                  <a:cubicBezTo>
                    <a:pt x="0" y="85"/>
                    <a:pt x="0" y="85"/>
                    <a:pt x="0" y="85"/>
                  </a:cubicBezTo>
                  <a:cubicBezTo>
                    <a:pt x="53" y="85"/>
                    <a:pt x="53" y="85"/>
                    <a:pt x="53" y="85"/>
                  </a:cubicBezTo>
                  <a:cubicBezTo>
                    <a:pt x="53" y="31"/>
                    <a:pt x="53" y="31"/>
                    <a:pt x="53" y="31"/>
                  </a:cubicBezTo>
                  <a:cubicBezTo>
                    <a:pt x="24" y="31"/>
                    <a:pt x="24" y="31"/>
                    <a:pt x="24" y="31"/>
                  </a:cubicBezTo>
                  <a:cubicBezTo>
                    <a:pt x="23" y="28"/>
                    <a:pt x="23" y="24"/>
                    <a:pt x="23"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27" name="Freeform 150"/>
            <p:cNvSpPr>
              <a:spLocks/>
            </p:cNvSpPr>
            <p:nvPr/>
          </p:nvSpPr>
          <p:spPr bwMode="auto">
            <a:xfrm>
              <a:off x="10460038" y="1343026"/>
              <a:ext cx="200025" cy="323850"/>
            </a:xfrm>
            <a:custGeom>
              <a:avLst/>
              <a:gdLst>
                <a:gd name="T0" fmla="*/ 24 w 53"/>
                <a:gd name="T1" fmla="*/ 32 h 86"/>
                <a:gd name="T2" fmla="*/ 22 w 53"/>
                <a:gd name="T3" fmla="*/ 20 h 86"/>
                <a:gd name="T4" fmla="*/ 27 w 53"/>
                <a:gd name="T5" fmla="*/ 0 h 86"/>
                <a:gd name="T6" fmla="*/ 0 w 53"/>
                <a:gd name="T7" fmla="*/ 44 h 86"/>
                <a:gd name="T8" fmla="*/ 0 w 53"/>
                <a:gd name="T9" fmla="*/ 44 h 86"/>
                <a:gd name="T10" fmla="*/ 0 w 53"/>
                <a:gd name="T11" fmla="*/ 45 h 86"/>
                <a:gd name="T12" fmla="*/ 0 w 53"/>
                <a:gd name="T13" fmla="*/ 45 h 86"/>
                <a:gd name="T14" fmla="*/ 0 w 53"/>
                <a:gd name="T15" fmla="*/ 45 h 86"/>
                <a:gd name="T16" fmla="*/ 0 w 53"/>
                <a:gd name="T17" fmla="*/ 86 h 86"/>
                <a:gd name="T18" fmla="*/ 53 w 53"/>
                <a:gd name="T19" fmla="*/ 86 h 86"/>
                <a:gd name="T20" fmla="*/ 53 w 53"/>
                <a:gd name="T21" fmla="*/ 32 h 86"/>
                <a:gd name="T22" fmla="*/ 24 w 53"/>
                <a:gd name="T23"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6">
                  <a:moveTo>
                    <a:pt x="24" y="32"/>
                  </a:moveTo>
                  <a:cubicBezTo>
                    <a:pt x="23" y="28"/>
                    <a:pt x="22" y="24"/>
                    <a:pt x="22" y="20"/>
                  </a:cubicBezTo>
                  <a:cubicBezTo>
                    <a:pt x="22" y="13"/>
                    <a:pt x="24" y="7"/>
                    <a:pt x="27" y="0"/>
                  </a:cubicBezTo>
                  <a:cubicBezTo>
                    <a:pt x="10" y="11"/>
                    <a:pt x="0" y="27"/>
                    <a:pt x="0" y="44"/>
                  </a:cubicBezTo>
                  <a:cubicBezTo>
                    <a:pt x="0" y="44"/>
                    <a:pt x="0" y="44"/>
                    <a:pt x="0" y="44"/>
                  </a:cubicBezTo>
                  <a:cubicBezTo>
                    <a:pt x="0" y="45"/>
                    <a:pt x="0" y="45"/>
                    <a:pt x="0" y="45"/>
                  </a:cubicBezTo>
                  <a:cubicBezTo>
                    <a:pt x="0" y="45"/>
                    <a:pt x="0" y="45"/>
                    <a:pt x="0" y="45"/>
                  </a:cubicBezTo>
                  <a:cubicBezTo>
                    <a:pt x="0" y="45"/>
                    <a:pt x="0" y="45"/>
                    <a:pt x="0" y="45"/>
                  </a:cubicBezTo>
                  <a:cubicBezTo>
                    <a:pt x="0" y="86"/>
                    <a:pt x="0" y="86"/>
                    <a:pt x="0" y="86"/>
                  </a:cubicBezTo>
                  <a:cubicBezTo>
                    <a:pt x="53" y="86"/>
                    <a:pt x="53" y="86"/>
                    <a:pt x="53" y="86"/>
                  </a:cubicBezTo>
                  <a:cubicBezTo>
                    <a:pt x="53" y="32"/>
                    <a:pt x="53" y="32"/>
                    <a:pt x="53" y="32"/>
                  </a:cubicBezTo>
                  <a:lnTo>
                    <a:pt x="24" y="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grpSp>
      <p:sp>
        <p:nvSpPr>
          <p:cNvPr id="28" name="矩形 27"/>
          <p:cNvSpPr/>
          <p:nvPr/>
        </p:nvSpPr>
        <p:spPr>
          <a:xfrm>
            <a:off x="948171" y="2444106"/>
            <a:ext cx="3341494"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开启</a:t>
            </a:r>
            <a:endParaRPr kumimoji="0" lang="en-US" altLang="zh-CN" sz="4000" b="0" i="0" u="none" strike="noStrike" kern="1200" cap="none" spc="0" normalizeH="0" baseline="0" noProof="0" dirty="0">
              <a:ln>
                <a:noFill/>
              </a:ln>
              <a:solidFill>
                <a:srgbClr val="FFFFFF"/>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健康科技</a:t>
            </a:r>
            <a:r>
              <a:rPr lang="zh-CN" altLang="en-US" sz="4000" dirty="0">
                <a:solidFill>
                  <a:srgbClr val="FFFFFF"/>
                </a:solidFill>
                <a:latin typeface="Arial" panose="020F0502020204030204"/>
                <a:ea typeface="微软雅黑"/>
                <a:cs typeface="+mn-ea"/>
                <a:sym typeface="+mn-lt"/>
              </a:rPr>
              <a:t>创新</a:t>
            </a:r>
            <a:endParaRPr kumimoji="0" lang="en-US" altLang="zh-CN" sz="4000" b="0" i="0" u="none" strike="noStrike" kern="1200" cap="none" spc="0" normalizeH="0" baseline="0" noProof="0" dirty="0">
              <a:ln>
                <a:noFill/>
              </a:ln>
              <a:solidFill>
                <a:srgbClr val="FFFFFF"/>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新纪元</a:t>
            </a:r>
            <a:endParaRPr kumimoji="0" lang="en-US" altLang="zh-CN" sz="44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endParaRPr>
          </a:p>
        </p:txBody>
      </p:sp>
      <p:sp>
        <p:nvSpPr>
          <p:cNvPr id="32" name="文本框 31">
            <a:extLst>
              <a:ext uri="{FF2B5EF4-FFF2-40B4-BE49-F238E27FC236}">
                <a16:creationId xmlns:a16="http://schemas.microsoft.com/office/drawing/2014/main" id="{0E385C01-A736-D7F0-0EC6-2D3D59AC55A8}"/>
              </a:ext>
            </a:extLst>
          </p:cNvPr>
          <p:cNvSpPr txBox="1"/>
          <p:nvPr/>
        </p:nvSpPr>
        <p:spPr>
          <a:xfrm>
            <a:off x="9287067" y="6270171"/>
            <a:ext cx="28007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600" normalizeH="0" baseline="0" noProof="0" dirty="0">
                <a:ln>
                  <a:noFill/>
                </a:ln>
                <a:solidFill>
                  <a:srgbClr val="FFFFFF">
                    <a:lumMod val="65000"/>
                  </a:srgbClr>
                </a:solidFill>
                <a:effectLst/>
                <a:uLnTx/>
                <a:uFillTx/>
                <a:latin typeface="Arial" panose="020F0502020204030204"/>
                <a:ea typeface="微软雅黑"/>
                <a:cs typeface="+mn-cs"/>
              </a:rPr>
              <a:t>卫康</a:t>
            </a:r>
            <a:r>
              <a:rPr kumimoji="0" lang="en-US" altLang="zh-CN" sz="1800" b="0" i="0" u="none" strike="noStrike" kern="1200" cap="none" spc="600" normalizeH="0" baseline="0" noProof="0" dirty="0">
                <a:ln>
                  <a:noFill/>
                </a:ln>
                <a:solidFill>
                  <a:srgbClr val="FFFFFF">
                    <a:lumMod val="65000"/>
                  </a:srgbClr>
                </a:solidFill>
                <a:effectLst/>
                <a:uLnTx/>
                <a:uFillTx/>
                <a:latin typeface="Arial" panose="020F0502020204030204"/>
                <a:ea typeface="微软雅黑"/>
                <a:cs typeface="+mn-cs"/>
              </a:rPr>
              <a:t>·</a:t>
            </a:r>
            <a:r>
              <a:rPr kumimoji="0" lang="zh-CN" altLang="en-US" sz="1800" b="0" i="0" u="none" strike="noStrike" kern="1200" cap="none" spc="600" normalizeH="0" baseline="0" noProof="0" dirty="0">
                <a:ln>
                  <a:noFill/>
                </a:ln>
                <a:solidFill>
                  <a:srgbClr val="FFFFFF">
                    <a:lumMod val="65000"/>
                  </a:srgbClr>
                </a:solidFill>
                <a:effectLst/>
                <a:uLnTx/>
                <a:uFillTx/>
                <a:latin typeface="Arial" panose="020F0502020204030204"/>
                <a:ea typeface="微软雅黑"/>
                <a:cs typeface="+mn-cs"/>
              </a:rPr>
              <a:t>沃伦勒夫全球</a:t>
            </a:r>
          </a:p>
        </p:txBody>
      </p:sp>
      <p:pic>
        <p:nvPicPr>
          <p:cNvPr id="34" name="图片 33" descr="水中的倒影&#10;&#10;低可信度描述已自动生成">
            <a:extLst>
              <a:ext uri="{FF2B5EF4-FFF2-40B4-BE49-F238E27FC236}">
                <a16:creationId xmlns:a16="http://schemas.microsoft.com/office/drawing/2014/main" id="{303AEFDE-8640-00D2-C43B-AF68E458477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89496" y="2051197"/>
            <a:ext cx="1611733" cy="2780603"/>
          </a:xfrm>
          <a:prstGeom prst="rect">
            <a:avLst/>
          </a:prstGeom>
        </p:spPr>
      </p:pic>
      <p:pic>
        <p:nvPicPr>
          <p:cNvPr id="36" name="图片 35" descr="穿黑色衣服的人&#10;&#10;中度可信度描述已自动生成">
            <a:extLst>
              <a:ext uri="{FF2B5EF4-FFF2-40B4-BE49-F238E27FC236}">
                <a16:creationId xmlns:a16="http://schemas.microsoft.com/office/drawing/2014/main" id="{239C24F9-0FAD-AB42-D285-7203E917804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88858" y="2051196"/>
            <a:ext cx="1611733" cy="2780604"/>
          </a:xfrm>
          <a:prstGeom prst="rect">
            <a:avLst/>
          </a:prstGeom>
        </p:spPr>
      </p:pic>
      <p:pic>
        <p:nvPicPr>
          <p:cNvPr id="38" name="图片 37" descr="太阳下的城市&#10;&#10;描述已自动生成">
            <a:extLst>
              <a:ext uri="{FF2B5EF4-FFF2-40B4-BE49-F238E27FC236}">
                <a16:creationId xmlns:a16="http://schemas.microsoft.com/office/drawing/2014/main" id="{92C0B572-6E44-19F7-4ACD-DF98A82DE84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91606" y="2051196"/>
            <a:ext cx="1608785" cy="2780604"/>
          </a:xfrm>
          <a:prstGeom prst="rect">
            <a:avLst/>
          </a:prstGeom>
        </p:spPr>
      </p:pic>
      <p:pic>
        <p:nvPicPr>
          <p:cNvPr id="2" name="图片 1" descr="文本&#10;&#10;描述已自动生成">
            <a:extLst>
              <a:ext uri="{FF2B5EF4-FFF2-40B4-BE49-F238E27FC236}">
                <a16:creationId xmlns:a16="http://schemas.microsoft.com/office/drawing/2014/main" id="{C1093366-CFC0-799C-2501-73D0E62328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453" y="169476"/>
            <a:ext cx="5520129" cy="1104026"/>
          </a:xfrm>
          <a:prstGeom prst="rect">
            <a:avLst/>
          </a:prstGeom>
        </p:spPr>
      </p:pic>
    </p:spTree>
    <p:extLst>
      <p:ext uri="{BB962C8B-B14F-4D97-AF65-F5344CB8AC3E}">
        <p14:creationId xmlns:p14="http://schemas.microsoft.com/office/powerpoint/2010/main" val="2496731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897138" y="0"/>
            <a:ext cx="294861" cy="294861"/>
          </a:xfrm>
          <a:prstGeom prst="rect">
            <a:avLst/>
          </a:prstGeom>
          <a:solidFill>
            <a:srgbClr val="F36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4" name="矩形 3"/>
          <p:cNvSpPr/>
          <p:nvPr/>
        </p:nvSpPr>
        <p:spPr>
          <a:xfrm>
            <a:off x="11279253" y="127552"/>
            <a:ext cx="805071" cy="805071"/>
          </a:xfrm>
          <a:prstGeom prst="rect">
            <a:avLst/>
          </a:prstGeom>
          <a:noFill/>
          <a:ln>
            <a:solidFill>
              <a:srgbClr val="F36B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6" name="矩形 5"/>
          <p:cNvSpPr/>
          <p:nvPr/>
        </p:nvSpPr>
        <p:spPr>
          <a:xfrm>
            <a:off x="3396665" y="565271"/>
            <a:ext cx="5398669" cy="5804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人体内量子微循环运动受阻六大信号</a:t>
            </a:r>
            <a:endParaRPr kumimoji="0" lang="en-US" altLang="zh-CN" sz="2400" b="1"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endParaRPr>
          </a:p>
        </p:txBody>
      </p:sp>
      <p:sp>
        <p:nvSpPr>
          <p:cNvPr id="7" name="矩形 6"/>
          <p:cNvSpPr/>
          <p:nvPr/>
        </p:nvSpPr>
        <p:spPr>
          <a:xfrm>
            <a:off x="4456820" y="1243023"/>
            <a:ext cx="3278357"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dirty="0">
                <a:solidFill>
                  <a:srgbClr val="000000">
                    <a:lumMod val="50000"/>
                    <a:lumOff val="50000"/>
                  </a:srgbClr>
                </a:solidFill>
                <a:latin typeface="Arial" panose="020F0502020204030204"/>
                <a:ea typeface="微软雅黑"/>
                <a:cs typeface="+mn-ea"/>
                <a:sym typeface="+mn-lt"/>
              </a:rPr>
              <a:t>经络不通 不容小觑</a:t>
            </a:r>
            <a:endParaRPr kumimoji="0" lang="en-US" altLang="zh-CN" sz="110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endParaRPr>
          </a:p>
        </p:txBody>
      </p:sp>
      <p:sp>
        <p:nvSpPr>
          <p:cNvPr id="8" name="六边形 7"/>
          <p:cNvSpPr/>
          <p:nvPr/>
        </p:nvSpPr>
        <p:spPr>
          <a:xfrm rot="5400000">
            <a:off x="912540" y="1711763"/>
            <a:ext cx="888055" cy="765565"/>
          </a:xfrm>
          <a:prstGeom prst="hexagon">
            <a:avLst/>
          </a:prstGeom>
          <a:solidFill>
            <a:srgbClr val="015C4D"/>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sp>
        <p:nvSpPr>
          <p:cNvPr id="11" name="六边形 10"/>
          <p:cNvSpPr/>
          <p:nvPr/>
        </p:nvSpPr>
        <p:spPr>
          <a:xfrm rot="5400000">
            <a:off x="912540" y="4293746"/>
            <a:ext cx="888055" cy="765565"/>
          </a:xfrm>
          <a:prstGeom prst="hexagon">
            <a:avLst/>
          </a:prstGeom>
          <a:solidFill>
            <a:srgbClr val="D76908"/>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9" name="六边形 8"/>
          <p:cNvSpPr/>
          <p:nvPr/>
        </p:nvSpPr>
        <p:spPr>
          <a:xfrm rot="5400000">
            <a:off x="4749043" y="1711763"/>
            <a:ext cx="888055" cy="765565"/>
          </a:xfrm>
          <a:prstGeom prst="hexagon">
            <a:avLst/>
          </a:prstGeom>
          <a:solidFill>
            <a:srgbClr val="599911"/>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sp>
        <p:nvSpPr>
          <p:cNvPr id="13" name="六边形 12"/>
          <p:cNvSpPr/>
          <p:nvPr/>
        </p:nvSpPr>
        <p:spPr>
          <a:xfrm rot="5400000">
            <a:off x="8585546" y="4293746"/>
            <a:ext cx="888055" cy="765565"/>
          </a:xfrm>
          <a:prstGeom prst="hexagon">
            <a:avLst/>
          </a:prstGeom>
          <a:solidFill>
            <a:srgbClr val="7D5F39"/>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2" name="六边形 11"/>
          <p:cNvSpPr/>
          <p:nvPr/>
        </p:nvSpPr>
        <p:spPr>
          <a:xfrm rot="5400000">
            <a:off x="4749043" y="4293746"/>
            <a:ext cx="888055" cy="765565"/>
          </a:xfrm>
          <a:prstGeom prst="hexagon">
            <a:avLst/>
          </a:prstGeom>
          <a:solidFill>
            <a:srgbClr val="C14704"/>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sp>
        <p:nvSpPr>
          <p:cNvPr id="10" name="六边形 9"/>
          <p:cNvSpPr/>
          <p:nvPr/>
        </p:nvSpPr>
        <p:spPr>
          <a:xfrm rot="5400000">
            <a:off x="8585546" y="1711763"/>
            <a:ext cx="888055" cy="765565"/>
          </a:xfrm>
          <a:prstGeom prst="hexagon">
            <a:avLst/>
          </a:prstGeom>
          <a:solidFill>
            <a:srgbClr val="FDB71B"/>
          </a:solidFill>
          <a:ln>
            <a:noFill/>
          </a:ln>
          <a:effectLst>
            <a:outerShdw blurRad="254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sp>
        <p:nvSpPr>
          <p:cNvPr id="26" name="矩形 25"/>
          <p:cNvSpPr/>
          <p:nvPr/>
        </p:nvSpPr>
        <p:spPr>
          <a:xfrm>
            <a:off x="901721" y="2592858"/>
            <a:ext cx="2851441" cy="103438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175F4E"/>
                </a:solidFill>
                <a:effectLst/>
                <a:uLnTx/>
                <a:uFillTx/>
                <a:latin typeface="Arial" panose="020F0502020204030204"/>
                <a:ea typeface="微软雅黑"/>
                <a:cs typeface="+mn-ea"/>
                <a:sym typeface="+mn-lt"/>
              </a:rPr>
              <a:t>经络不通的首要感觉</a:t>
            </a:r>
            <a:endParaRPr kumimoji="0" lang="en-US" altLang="zh-CN" sz="1200" b="1" i="0" u="none" strike="noStrike" kern="1200" cap="none" spc="0" normalizeH="0" baseline="0" noProof="0" dirty="0">
              <a:ln>
                <a:noFill/>
              </a:ln>
              <a:solidFill>
                <a:srgbClr val="175F4E"/>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rPr>
              <a:t>“通则不痛，痛则不通”是句中医俗语，一般都将疼和痛放在一起说。但疼和痛是两个概念，两者都与经络不通有关，却也存在差异。</a:t>
            </a:r>
            <a:endParaRPr kumimoji="0" lang="en-US" altLang="zh-CN"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endParaRPr>
          </a:p>
        </p:txBody>
      </p:sp>
      <p:sp>
        <p:nvSpPr>
          <p:cNvPr id="27" name="矩形 26"/>
          <p:cNvSpPr/>
          <p:nvPr/>
        </p:nvSpPr>
        <p:spPr>
          <a:xfrm>
            <a:off x="4764317" y="2592858"/>
            <a:ext cx="2851441" cy="103329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599911"/>
                </a:solidFill>
                <a:effectLst/>
                <a:uLnTx/>
                <a:uFillTx/>
                <a:latin typeface="Arial" panose="020F0502020204030204"/>
                <a:ea typeface="微软雅黑"/>
                <a:cs typeface="+mn-ea"/>
                <a:sym typeface="+mn-lt"/>
              </a:rPr>
              <a:t>气血不通的结果</a:t>
            </a:r>
            <a:endParaRPr kumimoji="0" lang="en-US" altLang="zh-CN" sz="1200" b="1" i="0" u="none" strike="noStrike" kern="1200" cap="none" spc="0" normalizeH="0" baseline="0" noProof="0" dirty="0">
              <a:ln>
                <a:noFill/>
              </a:ln>
              <a:solidFill>
                <a:srgbClr val="599911"/>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rPr>
              <a:t>由于人的体温是由气血输送来决定的，气血旺盛，循环正常，体温才会正常。哪个地方发冷，哪个地方可能经络不通，气血难以达到。</a:t>
            </a:r>
            <a:endParaRPr kumimoji="0" lang="en-US" altLang="zh-CN"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endParaRPr>
          </a:p>
        </p:txBody>
      </p:sp>
      <p:sp>
        <p:nvSpPr>
          <p:cNvPr id="28" name="矩形 27"/>
          <p:cNvSpPr/>
          <p:nvPr/>
        </p:nvSpPr>
        <p:spPr>
          <a:xfrm>
            <a:off x="8626913" y="2592858"/>
            <a:ext cx="2851441" cy="103329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DB71B"/>
                </a:solidFill>
                <a:effectLst/>
                <a:uLnTx/>
                <a:uFillTx/>
                <a:latin typeface="Arial" panose="020F0502020204030204"/>
                <a:ea typeface="微软雅黑"/>
                <a:cs typeface="+mn-ea"/>
                <a:sym typeface="+mn-lt"/>
              </a:rPr>
              <a:t>热气不通的表现</a:t>
            </a:r>
            <a:endParaRPr kumimoji="0" lang="en-US" altLang="zh-CN" sz="1200" b="1" i="0" u="none" strike="noStrike" kern="1200" cap="none" spc="0" normalizeH="0" baseline="0" noProof="0" dirty="0">
              <a:ln>
                <a:noFill/>
              </a:ln>
              <a:solidFill>
                <a:srgbClr val="FDB71B"/>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rPr>
              <a:t>经络不通引起的热主要表现为身体某些地方低热、干燥，或者局部异常出汗。这是因为热气不能通过正常渠道发散出去的缘故。</a:t>
            </a:r>
            <a:endParaRPr kumimoji="0" lang="en-US" altLang="zh-CN"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endParaRPr>
          </a:p>
        </p:txBody>
      </p:sp>
      <p:sp>
        <p:nvSpPr>
          <p:cNvPr id="29" name="矩形 28"/>
          <p:cNvSpPr/>
          <p:nvPr/>
        </p:nvSpPr>
        <p:spPr>
          <a:xfrm>
            <a:off x="901721" y="5276557"/>
            <a:ext cx="2851441" cy="103329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D76908"/>
                </a:solidFill>
                <a:effectLst/>
                <a:uLnTx/>
                <a:uFillTx/>
                <a:latin typeface="Arial" panose="020F0502020204030204"/>
                <a:ea typeface="微软雅黑"/>
                <a:cs typeface="+mn-ea"/>
                <a:sym typeface="+mn-lt"/>
              </a:rPr>
              <a:t>经络彻底堵塞的反应</a:t>
            </a:r>
            <a:endParaRPr kumimoji="0" lang="en-US" altLang="zh-CN" sz="1200" b="1" i="0" u="none" strike="noStrike" kern="1200" cap="none" spc="0" normalizeH="0" baseline="0" noProof="0" dirty="0">
              <a:ln>
                <a:noFill/>
              </a:ln>
              <a:solidFill>
                <a:srgbClr val="D76908"/>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rPr>
              <a:t>肢体出现麻木时，需要引起重视，特别是高血压患者，一定要注意肢体频繁出现的麻木感，及时疏通经络，这样能降低中风的发生概率。</a:t>
            </a:r>
            <a:endParaRPr kumimoji="0" lang="en-US" altLang="zh-CN"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endParaRPr>
          </a:p>
        </p:txBody>
      </p:sp>
      <p:sp>
        <p:nvSpPr>
          <p:cNvPr id="30" name="矩形 29"/>
          <p:cNvSpPr/>
          <p:nvPr/>
        </p:nvSpPr>
        <p:spPr>
          <a:xfrm>
            <a:off x="4764317" y="5276557"/>
            <a:ext cx="2851441" cy="80355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C14704"/>
                </a:solidFill>
                <a:effectLst/>
                <a:uLnTx/>
                <a:uFillTx/>
                <a:latin typeface="Arial" panose="020F0502020204030204"/>
                <a:ea typeface="微软雅黑"/>
                <a:cs typeface="+mn-ea"/>
                <a:sym typeface="+mn-lt"/>
              </a:rPr>
              <a:t>气血供应减慢</a:t>
            </a:r>
            <a:endParaRPr kumimoji="0" lang="en-US" altLang="zh-CN" sz="1200" b="1" i="0" u="none" strike="noStrike" kern="1200" cap="none" spc="0" normalizeH="0" baseline="0" noProof="0" dirty="0">
              <a:ln>
                <a:noFill/>
              </a:ln>
              <a:solidFill>
                <a:srgbClr val="C14704"/>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rPr>
              <a:t>如果机体某个部位无端发酸，或者轻微运动也发酸，则说明该部位经络不畅通，气血供应减慢。</a:t>
            </a:r>
            <a:endParaRPr kumimoji="0" lang="en-US" altLang="zh-CN"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endParaRPr>
          </a:p>
        </p:txBody>
      </p:sp>
      <p:sp>
        <p:nvSpPr>
          <p:cNvPr id="31" name="矩形 30"/>
          <p:cNvSpPr/>
          <p:nvPr/>
        </p:nvSpPr>
        <p:spPr>
          <a:xfrm>
            <a:off x="8626913" y="5276557"/>
            <a:ext cx="3121742" cy="126521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7D5F39"/>
                </a:solidFill>
                <a:effectLst/>
                <a:uLnTx/>
                <a:uFillTx/>
                <a:latin typeface="Arial" panose="020F0502020204030204"/>
                <a:ea typeface="微软雅黑"/>
                <a:cs typeface="+mn-ea"/>
                <a:sym typeface="+mn-lt"/>
              </a:rPr>
              <a:t>经络不通的两种形态</a:t>
            </a:r>
            <a:endParaRPr kumimoji="0" lang="en-US" altLang="zh-CN" sz="1200" b="1" i="0" u="none" strike="noStrike" kern="1200" cap="none" spc="0" normalizeH="0" baseline="0" noProof="0" dirty="0">
              <a:ln>
                <a:noFill/>
              </a:ln>
              <a:solidFill>
                <a:srgbClr val="7D5F39"/>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rPr>
              <a:t>有些时候经络不通是有形的，我们能够看到，这就是肿，常由血瘀引起。要消肿，就得活血化瘀。当然，经络不通也可以是无形的，那就是胀，多由气滞引起。胀通常是气在经络运行不畅时形成的“涡气”。</a:t>
            </a:r>
            <a:endParaRPr kumimoji="0" lang="en-US" altLang="zh-CN" sz="1000" b="0" i="0" u="none" strike="noStrike" kern="1200" cap="none" spc="0" normalizeH="0" baseline="0" noProof="0" dirty="0">
              <a:ln>
                <a:noFill/>
              </a:ln>
              <a:solidFill>
                <a:srgbClr val="FFFFFF">
                  <a:lumMod val="50000"/>
                </a:srgbClr>
              </a:solidFill>
              <a:effectLst/>
              <a:uLnTx/>
              <a:uFillTx/>
              <a:latin typeface="Arial" panose="020F0502020204030204"/>
              <a:ea typeface="微软雅黑"/>
              <a:cs typeface="+mn-ea"/>
              <a:sym typeface="+mn-lt"/>
            </a:endParaRPr>
          </a:p>
        </p:txBody>
      </p:sp>
      <p:sp>
        <p:nvSpPr>
          <p:cNvPr id="32" name="文本框 31">
            <a:extLst>
              <a:ext uri="{FF2B5EF4-FFF2-40B4-BE49-F238E27FC236}">
                <a16:creationId xmlns:a16="http://schemas.microsoft.com/office/drawing/2014/main" id="{709D9407-0B80-D14E-364C-70492A461BBD}"/>
              </a:ext>
            </a:extLst>
          </p:cNvPr>
          <p:cNvSpPr txBox="1"/>
          <p:nvPr/>
        </p:nvSpPr>
        <p:spPr>
          <a:xfrm>
            <a:off x="1033401" y="1909879"/>
            <a:ext cx="646331" cy="369332"/>
          </a:xfrm>
          <a:prstGeom prst="rect">
            <a:avLst/>
          </a:prstGeom>
          <a:noFill/>
        </p:spPr>
        <p:txBody>
          <a:bodyPr wrap="none" rtlCol="0">
            <a:spAutoFit/>
          </a:bodyPr>
          <a:lstStyle/>
          <a:p>
            <a:r>
              <a:rPr lang="zh-CN" altLang="en-US" b="1" dirty="0">
                <a:solidFill>
                  <a:schemeClr val="bg1"/>
                </a:solidFill>
              </a:rPr>
              <a:t>疼痛</a:t>
            </a:r>
          </a:p>
        </p:txBody>
      </p:sp>
      <p:sp>
        <p:nvSpPr>
          <p:cNvPr id="33" name="文本框 32">
            <a:extLst>
              <a:ext uri="{FF2B5EF4-FFF2-40B4-BE49-F238E27FC236}">
                <a16:creationId xmlns:a16="http://schemas.microsoft.com/office/drawing/2014/main" id="{ED5FE188-8344-CE95-6A99-1652BF7DF717}"/>
              </a:ext>
            </a:extLst>
          </p:cNvPr>
          <p:cNvSpPr txBox="1"/>
          <p:nvPr/>
        </p:nvSpPr>
        <p:spPr>
          <a:xfrm>
            <a:off x="4985321" y="1909879"/>
            <a:ext cx="415498" cy="369332"/>
          </a:xfrm>
          <a:prstGeom prst="rect">
            <a:avLst/>
          </a:prstGeom>
          <a:noFill/>
        </p:spPr>
        <p:txBody>
          <a:bodyPr wrap="none" rtlCol="0">
            <a:spAutoFit/>
          </a:bodyPr>
          <a:lstStyle/>
          <a:p>
            <a:r>
              <a:rPr lang="zh-CN" altLang="en-US" b="1" dirty="0">
                <a:solidFill>
                  <a:schemeClr val="bg1"/>
                </a:solidFill>
              </a:rPr>
              <a:t>冷</a:t>
            </a:r>
          </a:p>
        </p:txBody>
      </p:sp>
      <p:sp>
        <p:nvSpPr>
          <p:cNvPr id="34" name="文本框 33">
            <a:extLst>
              <a:ext uri="{FF2B5EF4-FFF2-40B4-BE49-F238E27FC236}">
                <a16:creationId xmlns:a16="http://schemas.microsoft.com/office/drawing/2014/main" id="{8CCAB65A-87C1-23D7-A4BB-2123B3A170DF}"/>
              </a:ext>
            </a:extLst>
          </p:cNvPr>
          <p:cNvSpPr txBox="1"/>
          <p:nvPr/>
        </p:nvSpPr>
        <p:spPr>
          <a:xfrm>
            <a:off x="8821824" y="1903457"/>
            <a:ext cx="415498" cy="369332"/>
          </a:xfrm>
          <a:prstGeom prst="rect">
            <a:avLst/>
          </a:prstGeom>
          <a:noFill/>
        </p:spPr>
        <p:txBody>
          <a:bodyPr wrap="none" rtlCol="0">
            <a:spAutoFit/>
          </a:bodyPr>
          <a:lstStyle/>
          <a:p>
            <a:r>
              <a:rPr lang="zh-CN" altLang="en-US" b="1" dirty="0">
                <a:solidFill>
                  <a:schemeClr val="bg1"/>
                </a:solidFill>
              </a:rPr>
              <a:t>热</a:t>
            </a:r>
          </a:p>
        </p:txBody>
      </p:sp>
      <p:sp>
        <p:nvSpPr>
          <p:cNvPr id="35" name="文本框 34">
            <a:extLst>
              <a:ext uri="{FF2B5EF4-FFF2-40B4-BE49-F238E27FC236}">
                <a16:creationId xmlns:a16="http://schemas.microsoft.com/office/drawing/2014/main" id="{2027022D-9CD2-5C96-BB1F-D8FE777B1AEC}"/>
              </a:ext>
            </a:extLst>
          </p:cNvPr>
          <p:cNvSpPr txBox="1"/>
          <p:nvPr/>
        </p:nvSpPr>
        <p:spPr>
          <a:xfrm>
            <a:off x="1033400" y="4491862"/>
            <a:ext cx="646331" cy="369332"/>
          </a:xfrm>
          <a:prstGeom prst="rect">
            <a:avLst/>
          </a:prstGeom>
          <a:noFill/>
        </p:spPr>
        <p:txBody>
          <a:bodyPr wrap="none" rtlCol="0">
            <a:spAutoFit/>
          </a:bodyPr>
          <a:lstStyle/>
          <a:p>
            <a:r>
              <a:rPr lang="zh-CN" altLang="en-US" b="1" dirty="0">
                <a:solidFill>
                  <a:schemeClr val="bg1"/>
                </a:solidFill>
              </a:rPr>
              <a:t>麻木</a:t>
            </a:r>
          </a:p>
        </p:txBody>
      </p:sp>
      <p:sp>
        <p:nvSpPr>
          <p:cNvPr id="36" name="文本框 35">
            <a:extLst>
              <a:ext uri="{FF2B5EF4-FFF2-40B4-BE49-F238E27FC236}">
                <a16:creationId xmlns:a16="http://schemas.microsoft.com/office/drawing/2014/main" id="{74D3F4C1-27AC-B18E-3DF2-8460683D765B}"/>
              </a:ext>
            </a:extLst>
          </p:cNvPr>
          <p:cNvSpPr txBox="1"/>
          <p:nvPr/>
        </p:nvSpPr>
        <p:spPr>
          <a:xfrm>
            <a:off x="4985321" y="4491862"/>
            <a:ext cx="415498" cy="369332"/>
          </a:xfrm>
          <a:prstGeom prst="rect">
            <a:avLst/>
          </a:prstGeom>
          <a:noFill/>
        </p:spPr>
        <p:txBody>
          <a:bodyPr wrap="none" rtlCol="0">
            <a:spAutoFit/>
          </a:bodyPr>
          <a:lstStyle/>
          <a:p>
            <a:r>
              <a:rPr lang="zh-CN" altLang="en-US" b="1" dirty="0">
                <a:solidFill>
                  <a:schemeClr val="bg1"/>
                </a:solidFill>
              </a:rPr>
              <a:t>酸</a:t>
            </a:r>
          </a:p>
        </p:txBody>
      </p:sp>
      <p:sp>
        <p:nvSpPr>
          <p:cNvPr id="37" name="文本框 36">
            <a:extLst>
              <a:ext uri="{FF2B5EF4-FFF2-40B4-BE49-F238E27FC236}">
                <a16:creationId xmlns:a16="http://schemas.microsoft.com/office/drawing/2014/main" id="{57DB6F11-1419-F221-476F-110E8956D4D8}"/>
              </a:ext>
            </a:extLst>
          </p:cNvPr>
          <p:cNvSpPr txBox="1"/>
          <p:nvPr/>
        </p:nvSpPr>
        <p:spPr>
          <a:xfrm>
            <a:off x="8706407" y="4491862"/>
            <a:ext cx="646331" cy="369332"/>
          </a:xfrm>
          <a:prstGeom prst="rect">
            <a:avLst/>
          </a:prstGeom>
          <a:noFill/>
        </p:spPr>
        <p:txBody>
          <a:bodyPr wrap="none" rtlCol="0">
            <a:spAutoFit/>
          </a:bodyPr>
          <a:lstStyle/>
          <a:p>
            <a:r>
              <a:rPr lang="zh-CN" altLang="en-US" b="1" dirty="0">
                <a:solidFill>
                  <a:schemeClr val="bg1"/>
                </a:solidFill>
              </a:rPr>
              <a:t>肿胀</a:t>
            </a:r>
          </a:p>
        </p:txBody>
      </p:sp>
      <p:pic>
        <p:nvPicPr>
          <p:cNvPr id="14" name="图片 13" descr="文本&#10;&#10;描述已自动生成">
            <a:extLst>
              <a:ext uri="{FF2B5EF4-FFF2-40B4-BE49-F238E27FC236}">
                <a16:creationId xmlns:a16="http://schemas.microsoft.com/office/drawing/2014/main" id="{F1200C90-E870-9E04-D476-AD7FF055E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76" y="143990"/>
            <a:ext cx="3541154" cy="708231"/>
          </a:xfrm>
          <a:prstGeom prst="rect">
            <a:avLst/>
          </a:prstGeom>
        </p:spPr>
      </p:pic>
    </p:spTree>
    <p:extLst>
      <p:ext uri="{BB962C8B-B14F-4D97-AF65-F5344CB8AC3E}">
        <p14:creationId xmlns:p14="http://schemas.microsoft.com/office/powerpoint/2010/main" val="2854233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6330909" y="2345752"/>
            <a:ext cx="2674857" cy="2674857"/>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2" name="椭圆 21"/>
          <p:cNvSpPr/>
          <p:nvPr/>
        </p:nvSpPr>
        <p:spPr>
          <a:xfrm>
            <a:off x="3421143" y="2377234"/>
            <a:ext cx="2674857" cy="2674857"/>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3" name="矩形 2"/>
          <p:cNvSpPr/>
          <p:nvPr/>
        </p:nvSpPr>
        <p:spPr>
          <a:xfrm>
            <a:off x="3182382" y="848580"/>
            <a:ext cx="5827236"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rPr>
              <a:t>量子微循环受阻会引发</a:t>
            </a:r>
            <a:r>
              <a:rPr kumimoji="0" lang="zh-CN" altLang="en-US" sz="4000" b="1" i="0" u="none" strike="noStrike" kern="1200" cap="none" spc="0" normalizeH="0" baseline="0" noProof="0" dirty="0">
                <a:ln>
                  <a:noFill/>
                </a:ln>
                <a:solidFill>
                  <a:srgbClr val="FF0000"/>
                </a:solidFill>
                <a:effectLst/>
                <a:uLnTx/>
                <a:uFillTx/>
                <a:latin typeface="Agency FB" panose="020B0503020202020204" pitchFamily="34" charset="0"/>
                <a:ea typeface="微软雅黑"/>
                <a:cs typeface="+mn-cs"/>
                <a:sym typeface="+mn-lt"/>
              </a:rPr>
              <a:t>严重疾病</a:t>
            </a:r>
            <a:endParaRPr kumimoji="0" lang="en-US" altLang="zh-CN" sz="2800" b="1" i="0" u="none" strike="noStrike" kern="1200" cap="none" spc="0" normalizeH="0" baseline="0" noProof="0" dirty="0">
              <a:ln>
                <a:noFill/>
              </a:ln>
              <a:solidFill>
                <a:srgbClr val="FF0000"/>
              </a:solidFill>
              <a:effectLst/>
              <a:uLnTx/>
              <a:uFillTx/>
              <a:latin typeface="Agency FB" panose="020B0503020202020204" pitchFamily="34" charset="0"/>
              <a:ea typeface="微软雅黑"/>
              <a:cs typeface="+mn-cs"/>
              <a:sym typeface="+mn-lt"/>
            </a:endParaRPr>
          </a:p>
        </p:txBody>
      </p:sp>
      <p:sp>
        <p:nvSpPr>
          <p:cNvPr id="9" name="任意多边形 8"/>
          <p:cNvSpPr/>
          <p:nvPr/>
        </p:nvSpPr>
        <p:spPr>
          <a:xfrm>
            <a:off x="2257621" y="1833067"/>
            <a:ext cx="1989574" cy="2898950"/>
          </a:xfrm>
          <a:custGeom>
            <a:avLst/>
            <a:gdLst>
              <a:gd name="connsiteX0" fmla="*/ 540099 w 1989574"/>
              <a:gd name="connsiteY0" fmla="*/ 0 h 2898950"/>
              <a:gd name="connsiteX1" fmla="*/ 1989574 w 1989574"/>
              <a:gd name="connsiteY1" fmla="*/ 1449475 h 2898950"/>
              <a:gd name="connsiteX2" fmla="*/ 540099 w 1989574"/>
              <a:gd name="connsiteY2" fmla="*/ 2898950 h 2898950"/>
              <a:gd name="connsiteX3" fmla="*/ 109069 w 1989574"/>
              <a:gd name="connsiteY3" fmla="*/ 2833784 h 2898950"/>
              <a:gd name="connsiteX4" fmla="*/ 0 w 1989574"/>
              <a:gd name="connsiteY4" fmla="*/ 2793865 h 2898950"/>
              <a:gd name="connsiteX5" fmla="*/ 0 w 1989574"/>
              <a:gd name="connsiteY5" fmla="*/ 105086 h 2898950"/>
              <a:gd name="connsiteX6" fmla="*/ 109069 w 1989574"/>
              <a:gd name="connsiteY6" fmla="*/ 65166 h 2898950"/>
              <a:gd name="connsiteX7" fmla="*/ 540099 w 1989574"/>
              <a:gd name="connsiteY7" fmla="*/ 0 h 28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574" h="2898950">
                <a:moveTo>
                  <a:pt x="540099" y="0"/>
                </a:moveTo>
                <a:cubicBezTo>
                  <a:pt x="1340622" y="0"/>
                  <a:pt x="1989574" y="648952"/>
                  <a:pt x="1989574" y="1449475"/>
                </a:cubicBezTo>
                <a:cubicBezTo>
                  <a:pt x="1989574" y="2249998"/>
                  <a:pt x="1340622" y="2898950"/>
                  <a:pt x="540099" y="2898950"/>
                </a:cubicBezTo>
                <a:cubicBezTo>
                  <a:pt x="390001" y="2898950"/>
                  <a:pt x="245232" y="2876136"/>
                  <a:pt x="109069" y="2833784"/>
                </a:cubicBezTo>
                <a:lnTo>
                  <a:pt x="0" y="2793865"/>
                </a:lnTo>
                <a:lnTo>
                  <a:pt x="0" y="105086"/>
                </a:lnTo>
                <a:lnTo>
                  <a:pt x="109069" y="65166"/>
                </a:lnTo>
                <a:cubicBezTo>
                  <a:pt x="245232" y="22815"/>
                  <a:pt x="390001" y="0"/>
                  <a:pt x="540099" y="0"/>
                </a:cubicBezTo>
                <a:close/>
              </a:path>
            </a:pathLst>
          </a:custGeom>
          <a:solidFill>
            <a:srgbClr val="FCDED4">
              <a:alpha val="30000"/>
            </a:srgbClr>
          </a:solidFill>
          <a:ln w="6350">
            <a:gradFill flip="none" rotWithShape="1">
              <a:gsLst>
                <a:gs pos="0">
                  <a:schemeClr val="accent1">
                    <a:lumMod val="5000"/>
                    <a:lumOff val="95000"/>
                    <a:alpha val="0"/>
                  </a:schemeClr>
                </a:gs>
                <a:gs pos="47900">
                  <a:srgbClr val="F9A68F"/>
                </a:gs>
                <a:gs pos="100000">
                  <a:srgbClr val="F77C5B"/>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8" name="任意多边形 7"/>
          <p:cNvSpPr/>
          <p:nvPr/>
        </p:nvSpPr>
        <p:spPr>
          <a:xfrm>
            <a:off x="1348245" y="2005552"/>
            <a:ext cx="763676" cy="2553982"/>
          </a:xfrm>
          <a:custGeom>
            <a:avLst/>
            <a:gdLst>
              <a:gd name="connsiteX0" fmla="*/ 763676 w 763676"/>
              <a:gd name="connsiteY0" fmla="*/ 0 h 2553982"/>
              <a:gd name="connsiteX1" fmla="*/ 763676 w 763676"/>
              <a:gd name="connsiteY1" fmla="*/ 2553982 h 2553982"/>
              <a:gd name="connsiteX2" fmla="*/ 758569 w 763676"/>
              <a:gd name="connsiteY2" fmla="*/ 2551522 h 2553982"/>
              <a:gd name="connsiteX3" fmla="*/ 0 w 763676"/>
              <a:gd name="connsiteY3" fmla="*/ 1276991 h 2553982"/>
              <a:gd name="connsiteX4" fmla="*/ 758569 w 763676"/>
              <a:gd name="connsiteY4" fmla="*/ 2460 h 2553982"/>
              <a:gd name="connsiteX5" fmla="*/ 763676 w 763676"/>
              <a:gd name="connsiteY5" fmla="*/ 0 h 255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76" h="2553982">
                <a:moveTo>
                  <a:pt x="763676" y="0"/>
                </a:moveTo>
                <a:lnTo>
                  <a:pt x="763676" y="2553982"/>
                </a:lnTo>
                <a:lnTo>
                  <a:pt x="758569" y="2551522"/>
                </a:lnTo>
                <a:cubicBezTo>
                  <a:pt x="306731" y="2306069"/>
                  <a:pt x="0" y="1827351"/>
                  <a:pt x="0" y="1276991"/>
                </a:cubicBezTo>
                <a:cubicBezTo>
                  <a:pt x="0" y="726632"/>
                  <a:pt x="306731" y="247913"/>
                  <a:pt x="758569" y="2460"/>
                </a:cubicBezTo>
                <a:lnTo>
                  <a:pt x="763676" y="0"/>
                </a:lnTo>
                <a:close/>
              </a:path>
            </a:pathLst>
          </a:custGeom>
          <a:solidFill>
            <a:srgbClr val="FCDED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5" name="任意多边形 14"/>
          <p:cNvSpPr/>
          <p:nvPr/>
        </p:nvSpPr>
        <p:spPr>
          <a:xfrm>
            <a:off x="2257621" y="2149592"/>
            <a:ext cx="1673052" cy="2275954"/>
          </a:xfrm>
          <a:custGeom>
            <a:avLst/>
            <a:gdLst>
              <a:gd name="connsiteX0" fmla="*/ 535075 w 1673052"/>
              <a:gd name="connsiteY0" fmla="*/ 0 h 2275954"/>
              <a:gd name="connsiteX1" fmla="*/ 1673052 w 1673052"/>
              <a:gd name="connsiteY1" fmla="*/ 1137977 h 2275954"/>
              <a:gd name="connsiteX2" fmla="*/ 535075 w 1673052"/>
              <a:gd name="connsiteY2" fmla="*/ 2275954 h 2275954"/>
              <a:gd name="connsiteX3" fmla="*/ 92123 w 1673052"/>
              <a:gd name="connsiteY3" fmla="*/ 2186526 h 2275954"/>
              <a:gd name="connsiteX4" fmla="*/ 0 w 1673052"/>
              <a:gd name="connsiteY4" fmla="*/ 2142148 h 2275954"/>
              <a:gd name="connsiteX5" fmla="*/ 0 w 1673052"/>
              <a:gd name="connsiteY5" fmla="*/ 133806 h 2275954"/>
              <a:gd name="connsiteX6" fmla="*/ 92123 w 1673052"/>
              <a:gd name="connsiteY6" fmla="*/ 89428 h 2275954"/>
              <a:gd name="connsiteX7" fmla="*/ 535075 w 1673052"/>
              <a:gd name="connsiteY7" fmla="*/ 0 h 227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3052" h="2275954">
                <a:moveTo>
                  <a:pt x="535075" y="0"/>
                </a:moveTo>
                <a:cubicBezTo>
                  <a:pt x="1163562" y="0"/>
                  <a:pt x="1673052" y="509490"/>
                  <a:pt x="1673052" y="1137977"/>
                </a:cubicBezTo>
                <a:cubicBezTo>
                  <a:pt x="1673052" y="1766464"/>
                  <a:pt x="1163562" y="2275954"/>
                  <a:pt x="535075" y="2275954"/>
                </a:cubicBezTo>
                <a:cubicBezTo>
                  <a:pt x="377953" y="2275954"/>
                  <a:pt x="228269" y="2244111"/>
                  <a:pt x="92123" y="2186526"/>
                </a:cubicBezTo>
                <a:lnTo>
                  <a:pt x="0" y="2142148"/>
                </a:lnTo>
                <a:lnTo>
                  <a:pt x="0" y="133806"/>
                </a:lnTo>
                <a:lnTo>
                  <a:pt x="92123" y="89428"/>
                </a:lnTo>
                <a:cubicBezTo>
                  <a:pt x="228269" y="31843"/>
                  <a:pt x="377953" y="0"/>
                  <a:pt x="535075" y="0"/>
                </a:cubicBezTo>
                <a:close/>
              </a:path>
            </a:pathLst>
          </a:custGeom>
          <a:solidFill>
            <a:srgbClr val="FBB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4" name="任意多边形 13"/>
          <p:cNvSpPr/>
          <p:nvPr/>
        </p:nvSpPr>
        <p:spPr>
          <a:xfrm>
            <a:off x="1654719" y="2377234"/>
            <a:ext cx="457202" cy="1820672"/>
          </a:xfrm>
          <a:custGeom>
            <a:avLst/>
            <a:gdLst>
              <a:gd name="connsiteX0" fmla="*/ 457202 w 457202"/>
              <a:gd name="connsiteY0" fmla="*/ 0 h 1820672"/>
              <a:gd name="connsiteX1" fmla="*/ 457202 w 457202"/>
              <a:gd name="connsiteY1" fmla="*/ 1820672 h 1820672"/>
              <a:gd name="connsiteX2" fmla="*/ 414118 w 457202"/>
              <a:gd name="connsiteY2" fmla="*/ 1788454 h 1820672"/>
              <a:gd name="connsiteX3" fmla="*/ 0 w 457202"/>
              <a:gd name="connsiteY3" fmla="*/ 910336 h 1820672"/>
              <a:gd name="connsiteX4" fmla="*/ 414118 w 457202"/>
              <a:gd name="connsiteY4" fmla="*/ 32218 h 1820672"/>
              <a:gd name="connsiteX5" fmla="*/ 457202 w 457202"/>
              <a:gd name="connsiteY5" fmla="*/ 0 h 182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2" h="1820672">
                <a:moveTo>
                  <a:pt x="457202" y="0"/>
                </a:moveTo>
                <a:lnTo>
                  <a:pt x="457202" y="1820672"/>
                </a:lnTo>
                <a:lnTo>
                  <a:pt x="414118" y="1788454"/>
                </a:lnTo>
                <a:cubicBezTo>
                  <a:pt x="161206" y="1579733"/>
                  <a:pt x="0" y="1263860"/>
                  <a:pt x="0" y="910336"/>
                </a:cubicBezTo>
                <a:cubicBezTo>
                  <a:pt x="0" y="556812"/>
                  <a:pt x="161206" y="240940"/>
                  <a:pt x="414118" y="32218"/>
                </a:cubicBezTo>
                <a:lnTo>
                  <a:pt x="45720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0" name="矩形 19"/>
          <p:cNvSpPr/>
          <p:nvPr/>
        </p:nvSpPr>
        <p:spPr>
          <a:xfrm>
            <a:off x="2206724" y="2805488"/>
            <a:ext cx="1774845"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rPr>
              <a:t>心脑血管</a:t>
            </a:r>
            <a:endParaRPr kumimoji="0" lang="en-US" altLang="zh-CN"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rPr>
              <a:t>疾病</a:t>
            </a:r>
            <a:endParaRPr kumimoji="0" lang="en-US" altLang="zh-CN"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endParaRPr>
          </a:p>
        </p:txBody>
      </p:sp>
      <p:sp>
        <p:nvSpPr>
          <p:cNvPr id="24" name="矩形 23"/>
          <p:cNvSpPr/>
          <p:nvPr/>
        </p:nvSpPr>
        <p:spPr>
          <a:xfrm>
            <a:off x="1091953" y="5193522"/>
            <a:ext cx="5004047" cy="112191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心脏血管和脑血管疾病的统称，泛指由于高脂血症、血液黏稠、动脉粥样硬化、高血压等所导致的心脏、大脑及全身组织发生的缺血性或出血性疾病。心脑血管疾病是一种严重威胁人类的常见病，具有高患病率、高致残率和高死亡率的特点，即使应用最先进、完善的治疗手段，仍可有</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50%</a:t>
            </a: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以上的脑血管意外幸存者生活不能完全自理，全世界每年死于心脑血管疾病的人数高达</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1500</a:t>
            </a: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万人，居各种死因首位。</a:t>
            </a:r>
            <a:endPar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endParaRPr>
          </a:p>
        </p:txBody>
      </p:sp>
      <p:grpSp>
        <p:nvGrpSpPr>
          <p:cNvPr id="29" name="组合 28"/>
          <p:cNvGrpSpPr/>
          <p:nvPr/>
        </p:nvGrpSpPr>
        <p:grpSpPr>
          <a:xfrm flipH="1" flipV="1">
            <a:off x="7571072" y="3476271"/>
            <a:ext cx="2898950" cy="2898950"/>
            <a:chOff x="7624884" y="2139538"/>
            <a:chExt cx="2898950" cy="2898950"/>
          </a:xfrm>
        </p:grpSpPr>
        <p:sp>
          <p:nvSpPr>
            <p:cNvPr id="25" name="任意多边形 24"/>
            <p:cNvSpPr/>
            <p:nvPr/>
          </p:nvSpPr>
          <p:spPr>
            <a:xfrm>
              <a:off x="8534260" y="2139538"/>
              <a:ext cx="1989574" cy="2898950"/>
            </a:xfrm>
            <a:custGeom>
              <a:avLst/>
              <a:gdLst>
                <a:gd name="connsiteX0" fmla="*/ 540099 w 1989574"/>
                <a:gd name="connsiteY0" fmla="*/ 0 h 2898950"/>
                <a:gd name="connsiteX1" fmla="*/ 1989574 w 1989574"/>
                <a:gd name="connsiteY1" fmla="*/ 1449475 h 2898950"/>
                <a:gd name="connsiteX2" fmla="*/ 540099 w 1989574"/>
                <a:gd name="connsiteY2" fmla="*/ 2898950 h 2898950"/>
                <a:gd name="connsiteX3" fmla="*/ 109069 w 1989574"/>
                <a:gd name="connsiteY3" fmla="*/ 2833784 h 2898950"/>
                <a:gd name="connsiteX4" fmla="*/ 0 w 1989574"/>
                <a:gd name="connsiteY4" fmla="*/ 2793865 h 2898950"/>
                <a:gd name="connsiteX5" fmla="*/ 0 w 1989574"/>
                <a:gd name="connsiteY5" fmla="*/ 105086 h 2898950"/>
                <a:gd name="connsiteX6" fmla="*/ 109069 w 1989574"/>
                <a:gd name="connsiteY6" fmla="*/ 65166 h 2898950"/>
                <a:gd name="connsiteX7" fmla="*/ 540099 w 1989574"/>
                <a:gd name="connsiteY7" fmla="*/ 0 h 28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574" h="2898950">
                  <a:moveTo>
                    <a:pt x="540099" y="0"/>
                  </a:moveTo>
                  <a:cubicBezTo>
                    <a:pt x="1340622" y="0"/>
                    <a:pt x="1989574" y="648952"/>
                    <a:pt x="1989574" y="1449475"/>
                  </a:cubicBezTo>
                  <a:cubicBezTo>
                    <a:pt x="1989574" y="2249998"/>
                    <a:pt x="1340622" y="2898950"/>
                    <a:pt x="540099" y="2898950"/>
                  </a:cubicBezTo>
                  <a:cubicBezTo>
                    <a:pt x="390001" y="2898950"/>
                    <a:pt x="245232" y="2876136"/>
                    <a:pt x="109069" y="2833784"/>
                  </a:cubicBezTo>
                  <a:lnTo>
                    <a:pt x="0" y="2793865"/>
                  </a:lnTo>
                  <a:lnTo>
                    <a:pt x="0" y="105086"/>
                  </a:lnTo>
                  <a:lnTo>
                    <a:pt x="109069" y="65166"/>
                  </a:lnTo>
                  <a:cubicBezTo>
                    <a:pt x="245232" y="22815"/>
                    <a:pt x="390001" y="0"/>
                    <a:pt x="540099" y="0"/>
                  </a:cubicBezTo>
                  <a:close/>
                </a:path>
              </a:pathLst>
            </a:custGeom>
            <a:solidFill>
              <a:srgbClr val="D8F2B3">
                <a:alpha val="30000"/>
              </a:srgbClr>
            </a:solidFill>
            <a:ln w="6350">
              <a:gradFill flip="none" rotWithShape="1">
                <a:gsLst>
                  <a:gs pos="0">
                    <a:schemeClr val="accent1">
                      <a:lumMod val="5000"/>
                      <a:lumOff val="95000"/>
                      <a:alpha val="0"/>
                    </a:schemeClr>
                  </a:gs>
                  <a:gs pos="47900">
                    <a:srgbClr val="D8F2B3"/>
                  </a:gs>
                  <a:gs pos="100000">
                    <a:srgbClr val="8DDB2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6" name="任意多边形 25"/>
            <p:cNvSpPr/>
            <p:nvPr/>
          </p:nvSpPr>
          <p:spPr>
            <a:xfrm>
              <a:off x="7624884" y="2312023"/>
              <a:ext cx="763676" cy="2553982"/>
            </a:xfrm>
            <a:custGeom>
              <a:avLst/>
              <a:gdLst>
                <a:gd name="connsiteX0" fmla="*/ 763676 w 763676"/>
                <a:gd name="connsiteY0" fmla="*/ 0 h 2553982"/>
                <a:gd name="connsiteX1" fmla="*/ 763676 w 763676"/>
                <a:gd name="connsiteY1" fmla="*/ 2553982 h 2553982"/>
                <a:gd name="connsiteX2" fmla="*/ 758569 w 763676"/>
                <a:gd name="connsiteY2" fmla="*/ 2551522 h 2553982"/>
                <a:gd name="connsiteX3" fmla="*/ 0 w 763676"/>
                <a:gd name="connsiteY3" fmla="*/ 1276991 h 2553982"/>
                <a:gd name="connsiteX4" fmla="*/ 758569 w 763676"/>
                <a:gd name="connsiteY4" fmla="*/ 2460 h 2553982"/>
                <a:gd name="connsiteX5" fmla="*/ 763676 w 763676"/>
                <a:gd name="connsiteY5" fmla="*/ 0 h 255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76" h="2553982">
                  <a:moveTo>
                    <a:pt x="763676" y="0"/>
                  </a:moveTo>
                  <a:lnTo>
                    <a:pt x="763676" y="2553982"/>
                  </a:lnTo>
                  <a:lnTo>
                    <a:pt x="758569" y="2551522"/>
                  </a:lnTo>
                  <a:cubicBezTo>
                    <a:pt x="306731" y="2306069"/>
                    <a:pt x="0" y="1827351"/>
                    <a:pt x="0" y="1276991"/>
                  </a:cubicBezTo>
                  <a:cubicBezTo>
                    <a:pt x="0" y="726632"/>
                    <a:pt x="306731" y="247913"/>
                    <a:pt x="758569" y="2460"/>
                  </a:cubicBezTo>
                  <a:lnTo>
                    <a:pt x="763676" y="0"/>
                  </a:lnTo>
                  <a:close/>
                </a:path>
              </a:pathLst>
            </a:custGeom>
            <a:solidFill>
              <a:srgbClr val="D8F2B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7" name="任意多边形 26"/>
            <p:cNvSpPr/>
            <p:nvPr/>
          </p:nvSpPr>
          <p:spPr>
            <a:xfrm>
              <a:off x="8534260" y="2456063"/>
              <a:ext cx="1673052" cy="2275954"/>
            </a:xfrm>
            <a:custGeom>
              <a:avLst/>
              <a:gdLst>
                <a:gd name="connsiteX0" fmla="*/ 535075 w 1673052"/>
                <a:gd name="connsiteY0" fmla="*/ 0 h 2275954"/>
                <a:gd name="connsiteX1" fmla="*/ 1673052 w 1673052"/>
                <a:gd name="connsiteY1" fmla="*/ 1137977 h 2275954"/>
                <a:gd name="connsiteX2" fmla="*/ 535075 w 1673052"/>
                <a:gd name="connsiteY2" fmla="*/ 2275954 h 2275954"/>
                <a:gd name="connsiteX3" fmla="*/ 92123 w 1673052"/>
                <a:gd name="connsiteY3" fmla="*/ 2186526 h 2275954"/>
                <a:gd name="connsiteX4" fmla="*/ 0 w 1673052"/>
                <a:gd name="connsiteY4" fmla="*/ 2142148 h 2275954"/>
                <a:gd name="connsiteX5" fmla="*/ 0 w 1673052"/>
                <a:gd name="connsiteY5" fmla="*/ 133806 h 2275954"/>
                <a:gd name="connsiteX6" fmla="*/ 92123 w 1673052"/>
                <a:gd name="connsiteY6" fmla="*/ 89428 h 2275954"/>
                <a:gd name="connsiteX7" fmla="*/ 535075 w 1673052"/>
                <a:gd name="connsiteY7" fmla="*/ 0 h 227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3052" h="2275954">
                  <a:moveTo>
                    <a:pt x="535075" y="0"/>
                  </a:moveTo>
                  <a:cubicBezTo>
                    <a:pt x="1163562" y="0"/>
                    <a:pt x="1673052" y="509490"/>
                    <a:pt x="1673052" y="1137977"/>
                  </a:cubicBezTo>
                  <a:cubicBezTo>
                    <a:pt x="1673052" y="1766464"/>
                    <a:pt x="1163562" y="2275954"/>
                    <a:pt x="535075" y="2275954"/>
                  </a:cubicBezTo>
                  <a:cubicBezTo>
                    <a:pt x="377953" y="2275954"/>
                    <a:pt x="228269" y="2244111"/>
                    <a:pt x="92123" y="2186526"/>
                  </a:cubicBezTo>
                  <a:lnTo>
                    <a:pt x="0" y="2142148"/>
                  </a:lnTo>
                  <a:lnTo>
                    <a:pt x="0" y="133806"/>
                  </a:lnTo>
                  <a:lnTo>
                    <a:pt x="92123" y="89428"/>
                  </a:lnTo>
                  <a:cubicBezTo>
                    <a:pt x="228269" y="31843"/>
                    <a:pt x="377953" y="0"/>
                    <a:pt x="535075" y="0"/>
                  </a:cubicBezTo>
                  <a:close/>
                </a:path>
              </a:pathLst>
            </a:custGeom>
            <a:solidFill>
              <a:srgbClr val="D1F1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8" name="任意多边形 27"/>
            <p:cNvSpPr/>
            <p:nvPr/>
          </p:nvSpPr>
          <p:spPr>
            <a:xfrm>
              <a:off x="7931358" y="2683705"/>
              <a:ext cx="457202" cy="1820672"/>
            </a:xfrm>
            <a:custGeom>
              <a:avLst/>
              <a:gdLst>
                <a:gd name="connsiteX0" fmla="*/ 457202 w 457202"/>
                <a:gd name="connsiteY0" fmla="*/ 0 h 1820672"/>
                <a:gd name="connsiteX1" fmla="*/ 457202 w 457202"/>
                <a:gd name="connsiteY1" fmla="*/ 1820672 h 1820672"/>
                <a:gd name="connsiteX2" fmla="*/ 414118 w 457202"/>
                <a:gd name="connsiteY2" fmla="*/ 1788454 h 1820672"/>
                <a:gd name="connsiteX3" fmla="*/ 0 w 457202"/>
                <a:gd name="connsiteY3" fmla="*/ 910336 h 1820672"/>
                <a:gd name="connsiteX4" fmla="*/ 414118 w 457202"/>
                <a:gd name="connsiteY4" fmla="*/ 32218 h 1820672"/>
                <a:gd name="connsiteX5" fmla="*/ 457202 w 457202"/>
                <a:gd name="connsiteY5" fmla="*/ 0 h 182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2" h="1820672">
                  <a:moveTo>
                    <a:pt x="457202" y="0"/>
                  </a:moveTo>
                  <a:lnTo>
                    <a:pt x="457202" y="1820672"/>
                  </a:lnTo>
                  <a:lnTo>
                    <a:pt x="414118" y="1788454"/>
                  </a:lnTo>
                  <a:cubicBezTo>
                    <a:pt x="161206" y="1579733"/>
                    <a:pt x="0" y="1263860"/>
                    <a:pt x="0" y="910336"/>
                  </a:cubicBezTo>
                  <a:cubicBezTo>
                    <a:pt x="0" y="556812"/>
                    <a:pt x="161206" y="240940"/>
                    <a:pt x="414118" y="32218"/>
                  </a:cubicBezTo>
                  <a:lnTo>
                    <a:pt x="45720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grpSp>
      <p:sp>
        <p:nvSpPr>
          <p:cNvPr id="37" name="矩形 36"/>
          <p:cNvSpPr/>
          <p:nvPr/>
        </p:nvSpPr>
        <p:spPr>
          <a:xfrm>
            <a:off x="8919601" y="1640327"/>
            <a:ext cx="3100842" cy="175208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糖尿病是一组由多病因引起的以慢性高血糖为特征的代谢性疾病，是由于胰岛素分泌和</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a:t>
            </a: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或</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a:t>
            </a: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利用缺陷所引起。长期碳水化合物、脂肪、蛋白质代谢紊乱，可引起多系统损害，导致眼、肾、神经、心脏、血管等组织器官出现慢性进行性病变、功能减退及衰竭。病情严重或应激时，可发生急性严重代谢紊乱，如糖尿病酮症酸中毒、高渗高血糖综合征。</a:t>
            </a:r>
            <a:endPar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endParaRPr>
          </a:p>
        </p:txBody>
      </p:sp>
      <p:sp>
        <p:nvSpPr>
          <p:cNvPr id="5" name="矩形 4">
            <a:extLst>
              <a:ext uri="{FF2B5EF4-FFF2-40B4-BE49-F238E27FC236}">
                <a16:creationId xmlns:a16="http://schemas.microsoft.com/office/drawing/2014/main" id="{0501DEA4-757E-90C2-6941-2BED52D5413C}"/>
              </a:ext>
            </a:extLst>
          </p:cNvPr>
          <p:cNvSpPr/>
          <p:nvPr/>
        </p:nvSpPr>
        <p:spPr>
          <a:xfrm>
            <a:off x="8035470" y="4655652"/>
            <a:ext cx="137730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rPr>
              <a:t>糖尿病</a:t>
            </a:r>
            <a:endParaRPr kumimoji="0" lang="en-US" altLang="zh-CN"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endParaRPr>
          </a:p>
        </p:txBody>
      </p:sp>
      <p:pic>
        <p:nvPicPr>
          <p:cNvPr id="6" name="图片 5" descr="文本&#10;&#10;描述已自动生成">
            <a:extLst>
              <a:ext uri="{FF2B5EF4-FFF2-40B4-BE49-F238E27FC236}">
                <a16:creationId xmlns:a16="http://schemas.microsoft.com/office/drawing/2014/main" id="{969BAAA8-A53D-6142-B193-7D9460F08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583" y="180539"/>
            <a:ext cx="3539429" cy="707886"/>
          </a:xfrm>
          <a:prstGeom prst="rect">
            <a:avLst/>
          </a:prstGeom>
        </p:spPr>
      </p:pic>
    </p:spTree>
    <p:extLst>
      <p:ext uri="{BB962C8B-B14F-4D97-AF65-F5344CB8AC3E}">
        <p14:creationId xmlns:p14="http://schemas.microsoft.com/office/powerpoint/2010/main" val="3126541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2317339" y="3798460"/>
            <a:ext cx="2674857" cy="2674857"/>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4" name="椭圆 3"/>
          <p:cNvSpPr/>
          <p:nvPr/>
        </p:nvSpPr>
        <p:spPr>
          <a:xfrm>
            <a:off x="7310999" y="1072890"/>
            <a:ext cx="2674857" cy="2674857"/>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5" name="任意多边形 4"/>
          <p:cNvSpPr/>
          <p:nvPr/>
        </p:nvSpPr>
        <p:spPr>
          <a:xfrm>
            <a:off x="6096000" y="960844"/>
            <a:ext cx="1989574" cy="2898950"/>
          </a:xfrm>
          <a:custGeom>
            <a:avLst/>
            <a:gdLst>
              <a:gd name="connsiteX0" fmla="*/ 540099 w 1989574"/>
              <a:gd name="connsiteY0" fmla="*/ 0 h 2898950"/>
              <a:gd name="connsiteX1" fmla="*/ 1989574 w 1989574"/>
              <a:gd name="connsiteY1" fmla="*/ 1449475 h 2898950"/>
              <a:gd name="connsiteX2" fmla="*/ 540099 w 1989574"/>
              <a:gd name="connsiteY2" fmla="*/ 2898950 h 2898950"/>
              <a:gd name="connsiteX3" fmla="*/ 109069 w 1989574"/>
              <a:gd name="connsiteY3" fmla="*/ 2833784 h 2898950"/>
              <a:gd name="connsiteX4" fmla="*/ 0 w 1989574"/>
              <a:gd name="connsiteY4" fmla="*/ 2793865 h 2898950"/>
              <a:gd name="connsiteX5" fmla="*/ 0 w 1989574"/>
              <a:gd name="connsiteY5" fmla="*/ 105086 h 2898950"/>
              <a:gd name="connsiteX6" fmla="*/ 109069 w 1989574"/>
              <a:gd name="connsiteY6" fmla="*/ 65166 h 2898950"/>
              <a:gd name="connsiteX7" fmla="*/ 540099 w 1989574"/>
              <a:gd name="connsiteY7" fmla="*/ 0 h 28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574" h="2898950">
                <a:moveTo>
                  <a:pt x="540099" y="0"/>
                </a:moveTo>
                <a:cubicBezTo>
                  <a:pt x="1340622" y="0"/>
                  <a:pt x="1989574" y="648952"/>
                  <a:pt x="1989574" y="1449475"/>
                </a:cubicBezTo>
                <a:cubicBezTo>
                  <a:pt x="1989574" y="2249998"/>
                  <a:pt x="1340622" y="2898950"/>
                  <a:pt x="540099" y="2898950"/>
                </a:cubicBezTo>
                <a:cubicBezTo>
                  <a:pt x="390001" y="2898950"/>
                  <a:pt x="245232" y="2876136"/>
                  <a:pt x="109069" y="2833784"/>
                </a:cubicBezTo>
                <a:lnTo>
                  <a:pt x="0" y="2793865"/>
                </a:lnTo>
                <a:lnTo>
                  <a:pt x="0" y="105086"/>
                </a:lnTo>
                <a:lnTo>
                  <a:pt x="109069" y="65166"/>
                </a:lnTo>
                <a:cubicBezTo>
                  <a:pt x="245232" y="22815"/>
                  <a:pt x="390001" y="0"/>
                  <a:pt x="540099" y="0"/>
                </a:cubicBezTo>
                <a:close/>
              </a:path>
            </a:pathLst>
          </a:custGeom>
          <a:solidFill>
            <a:srgbClr val="46B3EB">
              <a:alpha val="15000"/>
            </a:srgbClr>
          </a:solidFill>
          <a:ln w="6350">
            <a:gradFill flip="none" rotWithShape="1">
              <a:gsLst>
                <a:gs pos="0">
                  <a:schemeClr val="accent1">
                    <a:lumMod val="5000"/>
                    <a:lumOff val="95000"/>
                    <a:alpha val="0"/>
                  </a:schemeClr>
                </a:gs>
                <a:gs pos="47900">
                  <a:schemeClr val="accent1">
                    <a:lumMod val="40000"/>
                    <a:lumOff val="60000"/>
                  </a:schemeClr>
                </a:gs>
                <a:gs pos="100000">
                  <a:srgbClr val="46B3EB"/>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6" name="任意多边形 5"/>
          <p:cNvSpPr/>
          <p:nvPr/>
        </p:nvSpPr>
        <p:spPr>
          <a:xfrm>
            <a:off x="5186624" y="1133329"/>
            <a:ext cx="763676" cy="2553982"/>
          </a:xfrm>
          <a:custGeom>
            <a:avLst/>
            <a:gdLst>
              <a:gd name="connsiteX0" fmla="*/ 763676 w 763676"/>
              <a:gd name="connsiteY0" fmla="*/ 0 h 2553982"/>
              <a:gd name="connsiteX1" fmla="*/ 763676 w 763676"/>
              <a:gd name="connsiteY1" fmla="*/ 2553982 h 2553982"/>
              <a:gd name="connsiteX2" fmla="*/ 758569 w 763676"/>
              <a:gd name="connsiteY2" fmla="*/ 2551522 h 2553982"/>
              <a:gd name="connsiteX3" fmla="*/ 0 w 763676"/>
              <a:gd name="connsiteY3" fmla="*/ 1276991 h 2553982"/>
              <a:gd name="connsiteX4" fmla="*/ 758569 w 763676"/>
              <a:gd name="connsiteY4" fmla="*/ 2460 h 2553982"/>
              <a:gd name="connsiteX5" fmla="*/ 763676 w 763676"/>
              <a:gd name="connsiteY5" fmla="*/ 0 h 255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76" h="2553982">
                <a:moveTo>
                  <a:pt x="763676" y="0"/>
                </a:moveTo>
                <a:lnTo>
                  <a:pt x="763676" y="2553982"/>
                </a:lnTo>
                <a:lnTo>
                  <a:pt x="758569" y="2551522"/>
                </a:lnTo>
                <a:cubicBezTo>
                  <a:pt x="306731" y="2306069"/>
                  <a:pt x="0" y="1827351"/>
                  <a:pt x="0" y="1276991"/>
                </a:cubicBezTo>
                <a:cubicBezTo>
                  <a:pt x="0" y="726632"/>
                  <a:pt x="306731" y="247913"/>
                  <a:pt x="758569" y="2460"/>
                </a:cubicBezTo>
                <a:lnTo>
                  <a:pt x="763676" y="0"/>
                </a:lnTo>
                <a:close/>
              </a:path>
            </a:pathLst>
          </a:custGeom>
          <a:solidFill>
            <a:srgbClr val="46B3EB">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7" name="任意多边形 6"/>
          <p:cNvSpPr/>
          <p:nvPr/>
        </p:nvSpPr>
        <p:spPr>
          <a:xfrm>
            <a:off x="6096000" y="1277369"/>
            <a:ext cx="1673052" cy="2275954"/>
          </a:xfrm>
          <a:custGeom>
            <a:avLst/>
            <a:gdLst>
              <a:gd name="connsiteX0" fmla="*/ 535075 w 1673052"/>
              <a:gd name="connsiteY0" fmla="*/ 0 h 2275954"/>
              <a:gd name="connsiteX1" fmla="*/ 1673052 w 1673052"/>
              <a:gd name="connsiteY1" fmla="*/ 1137977 h 2275954"/>
              <a:gd name="connsiteX2" fmla="*/ 535075 w 1673052"/>
              <a:gd name="connsiteY2" fmla="*/ 2275954 h 2275954"/>
              <a:gd name="connsiteX3" fmla="*/ 92123 w 1673052"/>
              <a:gd name="connsiteY3" fmla="*/ 2186526 h 2275954"/>
              <a:gd name="connsiteX4" fmla="*/ 0 w 1673052"/>
              <a:gd name="connsiteY4" fmla="*/ 2142148 h 2275954"/>
              <a:gd name="connsiteX5" fmla="*/ 0 w 1673052"/>
              <a:gd name="connsiteY5" fmla="*/ 133806 h 2275954"/>
              <a:gd name="connsiteX6" fmla="*/ 92123 w 1673052"/>
              <a:gd name="connsiteY6" fmla="*/ 89428 h 2275954"/>
              <a:gd name="connsiteX7" fmla="*/ 535075 w 1673052"/>
              <a:gd name="connsiteY7" fmla="*/ 0 h 227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3052" h="2275954">
                <a:moveTo>
                  <a:pt x="535075" y="0"/>
                </a:moveTo>
                <a:cubicBezTo>
                  <a:pt x="1163562" y="0"/>
                  <a:pt x="1673052" y="509490"/>
                  <a:pt x="1673052" y="1137977"/>
                </a:cubicBezTo>
                <a:cubicBezTo>
                  <a:pt x="1673052" y="1766464"/>
                  <a:pt x="1163562" y="2275954"/>
                  <a:pt x="535075" y="2275954"/>
                </a:cubicBezTo>
                <a:cubicBezTo>
                  <a:pt x="377953" y="2275954"/>
                  <a:pt x="228269" y="2244111"/>
                  <a:pt x="92123" y="2186526"/>
                </a:cubicBezTo>
                <a:lnTo>
                  <a:pt x="0" y="2142148"/>
                </a:lnTo>
                <a:lnTo>
                  <a:pt x="0" y="133806"/>
                </a:lnTo>
                <a:lnTo>
                  <a:pt x="92123" y="89428"/>
                </a:lnTo>
                <a:cubicBezTo>
                  <a:pt x="228269" y="31843"/>
                  <a:pt x="377953" y="0"/>
                  <a:pt x="535075" y="0"/>
                </a:cubicBezTo>
                <a:close/>
              </a:path>
            </a:pathLst>
          </a:custGeom>
          <a:solidFill>
            <a:srgbClr val="46B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8" name="任意多边形 7"/>
          <p:cNvSpPr/>
          <p:nvPr/>
        </p:nvSpPr>
        <p:spPr>
          <a:xfrm>
            <a:off x="5493098" y="1505011"/>
            <a:ext cx="457202" cy="1820672"/>
          </a:xfrm>
          <a:custGeom>
            <a:avLst/>
            <a:gdLst>
              <a:gd name="connsiteX0" fmla="*/ 457202 w 457202"/>
              <a:gd name="connsiteY0" fmla="*/ 0 h 1820672"/>
              <a:gd name="connsiteX1" fmla="*/ 457202 w 457202"/>
              <a:gd name="connsiteY1" fmla="*/ 1820672 h 1820672"/>
              <a:gd name="connsiteX2" fmla="*/ 414118 w 457202"/>
              <a:gd name="connsiteY2" fmla="*/ 1788454 h 1820672"/>
              <a:gd name="connsiteX3" fmla="*/ 0 w 457202"/>
              <a:gd name="connsiteY3" fmla="*/ 910336 h 1820672"/>
              <a:gd name="connsiteX4" fmla="*/ 414118 w 457202"/>
              <a:gd name="connsiteY4" fmla="*/ 32218 h 1820672"/>
              <a:gd name="connsiteX5" fmla="*/ 457202 w 457202"/>
              <a:gd name="connsiteY5" fmla="*/ 0 h 182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2" h="1820672">
                <a:moveTo>
                  <a:pt x="457202" y="0"/>
                </a:moveTo>
                <a:lnTo>
                  <a:pt x="457202" y="1820672"/>
                </a:lnTo>
                <a:lnTo>
                  <a:pt x="414118" y="1788454"/>
                </a:lnTo>
                <a:cubicBezTo>
                  <a:pt x="161206" y="1579733"/>
                  <a:pt x="0" y="1263860"/>
                  <a:pt x="0" y="910336"/>
                </a:cubicBezTo>
                <a:cubicBezTo>
                  <a:pt x="0" y="556812"/>
                  <a:pt x="161206" y="240940"/>
                  <a:pt x="414118" y="32218"/>
                </a:cubicBezTo>
                <a:lnTo>
                  <a:pt x="45720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cxnSp>
        <p:nvCxnSpPr>
          <p:cNvPr id="13" name="直接连接符 12"/>
          <p:cNvCxnSpPr/>
          <p:nvPr/>
        </p:nvCxnSpPr>
        <p:spPr>
          <a:xfrm>
            <a:off x="11564471" y="484094"/>
            <a:ext cx="6669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flipH="1">
            <a:off x="3961242" y="3622760"/>
            <a:ext cx="2898950" cy="2898950"/>
            <a:chOff x="5339024" y="846912"/>
            <a:chExt cx="2898950" cy="2898950"/>
          </a:xfrm>
        </p:grpSpPr>
        <p:sp>
          <p:nvSpPr>
            <p:cNvPr id="22" name="任意多边形 21"/>
            <p:cNvSpPr/>
            <p:nvPr/>
          </p:nvSpPr>
          <p:spPr>
            <a:xfrm>
              <a:off x="6248400" y="846912"/>
              <a:ext cx="1989574" cy="2898950"/>
            </a:xfrm>
            <a:custGeom>
              <a:avLst/>
              <a:gdLst>
                <a:gd name="connsiteX0" fmla="*/ 540099 w 1989574"/>
                <a:gd name="connsiteY0" fmla="*/ 0 h 2898950"/>
                <a:gd name="connsiteX1" fmla="*/ 1989574 w 1989574"/>
                <a:gd name="connsiteY1" fmla="*/ 1449475 h 2898950"/>
                <a:gd name="connsiteX2" fmla="*/ 540099 w 1989574"/>
                <a:gd name="connsiteY2" fmla="*/ 2898950 h 2898950"/>
                <a:gd name="connsiteX3" fmla="*/ 109069 w 1989574"/>
                <a:gd name="connsiteY3" fmla="*/ 2833784 h 2898950"/>
                <a:gd name="connsiteX4" fmla="*/ 0 w 1989574"/>
                <a:gd name="connsiteY4" fmla="*/ 2793865 h 2898950"/>
                <a:gd name="connsiteX5" fmla="*/ 0 w 1989574"/>
                <a:gd name="connsiteY5" fmla="*/ 105086 h 2898950"/>
                <a:gd name="connsiteX6" fmla="*/ 109069 w 1989574"/>
                <a:gd name="connsiteY6" fmla="*/ 65166 h 2898950"/>
                <a:gd name="connsiteX7" fmla="*/ 540099 w 1989574"/>
                <a:gd name="connsiteY7" fmla="*/ 0 h 28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574" h="2898950">
                  <a:moveTo>
                    <a:pt x="540099" y="0"/>
                  </a:moveTo>
                  <a:cubicBezTo>
                    <a:pt x="1340622" y="0"/>
                    <a:pt x="1989574" y="648952"/>
                    <a:pt x="1989574" y="1449475"/>
                  </a:cubicBezTo>
                  <a:cubicBezTo>
                    <a:pt x="1989574" y="2249998"/>
                    <a:pt x="1340622" y="2898950"/>
                    <a:pt x="540099" y="2898950"/>
                  </a:cubicBezTo>
                  <a:cubicBezTo>
                    <a:pt x="390001" y="2898950"/>
                    <a:pt x="245232" y="2876136"/>
                    <a:pt x="109069" y="2833784"/>
                  </a:cubicBezTo>
                  <a:lnTo>
                    <a:pt x="0" y="2793865"/>
                  </a:lnTo>
                  <a:lnTo>
                    <a:pt x="0" y="105086"/>
                  </a:lnTo>
                  <a:lnTo>
                    <a:pt x="109069" y="65166"/>
                  </a:lnTo>
                  <a:cubicBezTo>
                    <a:pt x="245232" y="22815"/>
                    <a:pt x="390001" y="0"/>
                    <a:pt x="540099" y="0"/>
                  </a:cubicBezTo>
                  <a:close/>
                </a:path>
              </a:pathLst>
            </a:custGeom>
            <a:solidFill>
              <a:srgbClr val="F55A2A">
                <a:alpha val="15000"/>
              </a:srgbClr>
            </a:solidFill>
            <a:ln w="6350">
              <a:gradFill flip="none" rotWithShape="1">
                <a:gsLst>
                  <a:gs pos="0">
                    <a:schemeClr val="accent1">
                      <a:lumMod val="5000"/>
                      <a:lumOff val="95000"/>
                      <a:alpha val="0"/>
                    </a:schemeClr>
                  </a:gs>
                  <a:gs pos="47900">
                    <a:srgbClr val="FBBCAA"/>
                  </a:gs>
                  <a:gs pos="100000">
                    <a:srgbClr val="F55A2A"/>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3" name="任意多边形 22"/>
            <p:cNvSpPr/>
            <p:nvPr/>
          </p:nvSpPr>
          <p:spPr>
            <a:xfrm>
              <a:off x="5339024" y="1019397"/>
              <a:ext cx="763676" cy="2553982"/>
            </a:xfrm>
            <a:custGeom>
              <a:avLst/>
              <a:gdLst>
                <a:gd name="connsiteX0" fmla="*/ 763676 w 763676"/>
                <a:gd name="connsiteY0" fmla="*/ 0 h 2553982"/>
                <a:gd name="connsiteX1" fmla="*/ 763676 w 763676"/>
                <a:gd name="connsiteY1" fmla="*/ 2553982 h 2553982"/>
                <a:gd name="connsiteX2" fmla="*/ 758569 w 763676"/>
                <a:gd name="connsiteY2" fmla="*/ 2551522 h 2553982"/>
                <a:gd name="connsiteX3" fmla="*/ 0 w 763676"/>
                <a:gd name="connsiteY3" fmla="*/ 1276991 h 2553982"/>
                <a:gd name="connsiteX4" fmla="*/ 758569 w 763676"/>
                <a:gd name="connsiteY4" fmla="*/ 2460 h 2553982"/>
                <a:gd name="connsiteX5" fmla="*/ 763676 w 763676"/>
                <a:gd name="connsiteY5" fmla="*/ 0 h 255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76" h="2553982">
                  <a:moveTo>
                    <a:pt x="763676" y="0"/>
                  </a:moveTo>
                  <a:lnTo>
                    <a:pt x="763676" y="2553982"/>
                  </a:lnTo>
                  <a:lnTo>
                    <a:pt x="758569" y="2551522"/>
                  </a:lnTo>
                  <a:cubicBezTo>
                    <a:pt x="306731" y="2306069"/>
                    <a:pt x="0" y="1827351"/>
                    <a:pt x="0" y="1276991"/>
                  </a:cubicBezTo>
                  <a:cubicBezTo>
                    <a:pt x="0" y="726632"/>
                    <a:pt x="306731" y="247913"/>
                    <a:pt x="758569" y="2460"/>
                  </a:cubicBezTo>
                  <a:lnTo>
                    <a:pt x="763676" y="0"/>
                  </a:lnTo>
                  <a:close/>
                </a:path>
              </a:pathLst>
            </a:custGeom>
            <a:solidFill>
              <a:srgbClr val="F55A2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4" name="任意多边形 23"/>
            <p:cNvSpPr/>
            <p:nvPr/>
          </p:nvSpPr>
          <p:spPr>
            <a:xfrm>
              <a:off x="6248400" y="1163437"/>
              <a:ext cx="1673052" cy="2275954"/>
            </a:xfrm>
            <a:custGeom>
              <a:avLst/>
              <a:gdLst>
                <a:gd name="connsiteX0" fmla="*/ 535075 w 1673052"/>
                <a:gd name="connsiteY0" fmla="*/ 0 h 2275954"/>
                <a:gd name="connsiteX1" fmla="*/ 1673052 w 1673052"/>
                <a:gd name="connsiteY1" fmla="*/ 1137977 h 2275954"/>
                <a:gd name="connsiteX2" fmla="*/ 535075 w 1673052"/>
                <a:gd name="connsiteY2" fmla="*/ 2275954 h 2275954"/>
                <a:gd name="connsiteX3" fmla="*/ 92123 w 1673052"/>
                <a:gd name="connsiteY3" fmla="*/ 2186526 h 2275954"/>
                <a:gd name="connsiteX4" fmla="*/ 0 w 1673052"/>
                <a:gd name="connsiteY4" fmla="*/ 2142148 h 2275954"/>
                <a:gd name="connsiteX5" fmla="*/ 0 w 1673052"/>
                <a:gd name="connsiteY5" fmla="*/ 133806 h 2275954"/>
                <a:gd name="connsiteX6" fmla="*/ 92123 w 1673052"/>
                <a:gd name="connsiteY6" fmla="*/ 89428 h 2275954"/>
                <a:gd name="connsiteX7" fmla="*/ 535075 w 1673052"/>
                <a:gd name="connsiteY7" fmla="*/ 0 h 227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3052" h="2275954">
                  <a:moveTo>
                    <a:pt x="535075" y="0"/>
                  </a:moveTo>
                  <a:cubicBezTo>
                    <a:pt x="1163562" y="0"/>
                    <a:pt x="1673052" y="509490"/>
                    <a:pt x="1673052" y="1137977"/>
                  </a:cubicBezTo>
                  <a:cubicBezTo>
                    <a:pt x="1673052" y="1766464"/>
                    <a:pt x="1163562" y="2275954"/>
                    <a:pt x="535075" y="2275954"/>
                  </a:cubicBezTo>
                  <a:cubicBezTo>
                    <a:pt x="377953" y="2275954"/>
                    <a:pt x="228269" y="2244111"/>
                    <a:pt x="92123" y="2186526"/>
                  </a:cubicBezTo>
                  <a:lnTo>
                    <a:pt x="0" y="2142148"/>
                  </a:lnTo>
                  <a:lnTo>
                    <a:pt x="0" y="133806"/>
                  </a:lnTo>
                  <a:lnTo>
                    <a:pt x="92123" y="89428"/>
                  </a:lnTo>
                  <a:cubicBezTo>
                    <a:pt x="228269" y="31843"/>
                    <a:pt x="377953" y="0"/>
                    <a:pt x="535075" y="0"/>
                  </a:cubicBezTo>
                  <a:close/>
                </a:path>
              </a:pathLst>
            </a:custGeom>
            <a:solidFill>
              <a:srgbClr val="F55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5" name="任意多边形 24"/>
            <p:cNvSpPr/>
            <p:nvPr/>
          </p:nvSpPr>
          <p:spPr>
            <a:xfrm>
              <a:off x="5645498" y="1391079"/>
              <a:ext cx="457202" cy="1820672"/>
            </a:xfrm>
            <a:custGeom>
              <a:avLst/>
              <a:gdLst>
                <a:gd name="connsiteX0" fmla="*/ 457202 w 457202"/>
                <a:gd name="connsiteY0" fmla="*/ 0 h 1820672"/>
                <a:gd name="connsiteX1" fmla="*/ 457202 w 457202"/>
                <a:gd name="connsiteY1" fmla="*/ 1820672 h 1820672"/>
                <a:gd name="connsiteX2" fmla="*/ 414118 w 457202"/>
                <a:gd name="connsiteY2" fmla="*/ 1788454 h 1820672"/>
                <a:gd name="connsiteX3" fmla="*/ 0 w 457202"/>
                <a:gd name="connsiteY3" fmla="*/ 910336 h 1820672"/>
                <a:gd name="connsiteX4" fmla="*/ 414118 w 457202"/>
                <a:gd name="connsiteY4" fmla="*/ 32218 h 1820672"/>
                <a:gd name="connsiteX5" fmla="*/ 457202 w 457202"/>
                <a:gd name="connsiteY5" fmla="*/ 0 h 182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2" h="1820672">
                  <a:moveTo>
                    <a:pt x="457202" y="0"/>
                  </a:moveTo>
                  <a:lnTo>
                    <a:pt x="457202" y="1820672"/>
                  </a:lnTo>
                  <a:lnTo>
                    <a:pt x="414118" y="1788454"/>
                  </a:lnTo>
                  <a:cubicBezTo>
                    <a:pt x="161206" y="1579733"/>
                    <a:pt x="0" y="1263860"/>
                    <a:pt x="0" y="910336"/>
                  </a:cubicBezTo>
                  <a:cubicBezTo>
                    <a:pt x="0" y="556812"/>
                    <a:pt x="161206" y="240940"/>
                    <a:pt x="414118" y="32218"/>
                  </a:cubicBezTo>
                  <a:lnTo>
                    <a:pt x="45720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6" name="矩形 25"/>
            <p:cNvSpPr/>
            <p:nvPr/>
          </p:nvSpPr>
          <p:spPr>
            <a:xfrm rot="16200000">
              <a:off x="5792144" y="1982483"/>
              <a:ext cx="18473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1200" cap="none" spc="0" normalizeH="0" baseline="0" noProof="0" dirty="0">
                <a:ln>
                  <a:noFill/>
                </a:ln>
                <a:solidFill>
                  <a:srgbClr val="FFFFFF"/>
                </a:solidFill>
                <a:effectLst/>
                <a:uLnTx/>
                <a:uFillTx/>
                <a:latin typeface="Agency FB" panose="020B0503020202020204" pitchFamily="34" charset="0"/>
                <a:ea typeface="微软雅黑"/>
                <a:cs typeface="+mn-cs"/>
                <a:sym typeface="+mn-lt"/>
              </a:endParaRPr>
            </a:p>
          </p:txBody>
        </p:sp>
      </p:grpSp>
      <p:grpSp>
        <p:nvGrpSpPr>
          <p:cNvPr id="34" name="组合 33"/>
          <p:cNvGrpSpPr/>
          <p:nvPr/>
        </p:nvGrpSpPr>
        <p:grpSpPr>
          <a:xfrm>
            <a:off x="5930049" y="136558"/>
            <a:ext cx="199367" cy="6784709"/>
            <a:chOff x="5777289" y="108092"/>
            <a:chExt cx="199367" cy="6784709"/>
          </a:xfrm>
        </p:grpSpPr>
        <p:cxnSp>
          <p:nvCxnSpPr>
            <p:cNvPr id="32" name="直接连接符 31"/>
            <p:cNvCxnSpPr/>
            <p:nvPr/>
          </p:nvCxnSpPr>
          <p:spPr>
            <a:xfrm>
              <a:off x="5876973" y="294122"/>
              <a:ext cx="0" cy="659867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5777289" y="108092"/>
              <a:ext cx="199367" cy="19936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grpSp>
      <p:sp>
        <p:nvSpPr>
          <p:cNvPr id="10" name="矩形 9">
            <a:extLst>
              <a:ext uri="{FF2B5EF4-FFF2-40B4-BE49-F238E27FC236}">
                <a16:creationId xmlns:a16="http://schemas.microsoft.com/office/drawing/2014/main" id="{A2EDE50F-52D6-1B2B-170D-07A657A72B91}"/>
              </a:ext>
            </a:extLst>
          </p:cNvPr>
          <p:cNvSpPr/>
          <p:nvPr/>
        </p:nvSpPr>
        <p:spPr>
          <a:xfrm>
            <a:off x="365757" y="1066068"/>
            <a:ext cx="3775393" cy="11387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rPr>
              <a:t>量子微循环受阻会引发</a:t>
            </a:r>
            <a:endParaRPr kumimoji="0" lang="en-US" altLang="zh-CN" sz="28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FF0000"/>
                </a:solidFill>
                <a:effectLst/>
                <a:uLnTx/>
                <a:uFillTx/>
                <a:latin typeface="Agency FB" panose="020B0503020202020204" pitchFamily="34" charset="0"/>
                <a:ea typeface="微软雅黑"/>
                <a:cs typeface="+mn-cs"/>
                <a:sym typeface="+mn-lt"/>
              </a:rPr>
              <a:t>严重疾病</a:t>
            </a:r>
            <a:endParaRPr kumimoji="0" lang="en-US" altLang="zh-CN" sz="2800" b="1" i="0" u="none" strike="noStrike" kern="1200" cap="none" spc="0" normalizeH="0" baseline="0" noProof="0" dirty="0">
              <a:ln>
                <a:noFill/>
              </a:ln>
              <a:solidFill>
                <a:srgbClr val="FF0000"/>
              </a:solidFill>
              <a:effectLst/>
              <a:uLnTx/>
              <a:uFillTx/>
              <a:latin typeface="Agency FB" panose="020B0503020202020204" pitchFamily="34" charset="0"/>
              <a:ea typeface="微软雅黑"/>
              <a:cs typeface="+mn-cs"/>
              <a:sym typeface="+mn-lt"/>
            </a:endParaRPr>
          </a:p>
        </p:txBody>
      </p:sp>
      <p:sp>
        <p:nvSpPr>
          <p:cNvPr id="15" name="矩形 14">
            <a:extLst>
              <a:ext uri="{FF2B5EF4-FFF2-40B4-BE49-F238E27FC236}">
                <a16:creationId xmlns:a16="http://schemas.microsoft.com/office/drawing/2014/main" id="{8D0EB350-EA7C-B156-0E7D-C86F5099AF3C}"/>
              </a:ext>
            </a:extLst>
          </p:cNvPr>
          <p:cNvSpPr/>
          <p:nvPr/>
        </p:nvSpPr>
        <p:spPr>
          <a:xfrm>
            <a:off x="6331244" y="2148708"/>
            <a:ext cx="9797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srgbClr val="000000">
                    <a:lumMod val="85000"/>
                    <a:lumOff val="15000"/>
                  </a:srgbClr>
                </a:solidFill>
                <a:latin typeface="+mj-ea"/>
                <a:ea typeface="+mj-ea"/>
                <a:sym typeface="+mn-lt"/>
              </a:rPr>
              <a:t>癌症</a:t>
            </a:r>
            <a:endParaRPr kumimoji="0" lang="en-US" altLang="zh-CN"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endParaRPr>
          </a:p>
        </p:txBody>
      </p:sp>
      <p:sp>
        <p:nvSpPr>
          <p:cNvPr id="16" name="矩形 15">
            <a:extLst>
              <a:ext uri="{FF2B5EF4-FFF2-40B4-BE49-F238E27FC236}">
                <a16:creationId xmlns:a16="http://schemas.microsoft.com/office/drawing/2014/main" id="{83B3E766-2DF8-19F4-7DBC-5FCFFE42A904}"/>
              </a:ext>
            </a:extLst>
          </p:cNvPr>
          <p:cNvSpPr/>
          <p:nvPr/>
        </p:nvSpPr>
        <p:spPr>
          <a:xfrm>
            <a:off x="4242753" y="4881474"/>
            <a:ext cx="177484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rPr>
              <a:t>阿兹海默</a:t>
            </a:r>
            <a:endParaRPr kumimoji="0" lang="en-US" altLang="zh-CN"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endParaRPr>
          </a:p>
        </p:txBody>
      </p:sp>
      <p:sp>
        <p:nvSpPr>
          <p:cNvPr id="17" name="矩形 16">
            <a:extLst>
              <a:ext uri="{FF2B5EF4-FFF2-40B4-BE49-F238E27FC236}">
                <a16:creationId xmlns:a16="http://schemas.microsoft.com/office/drawing/2014/main" id="{D4A64189-9FE2-B03D-AF51-A6E565EF29FE}"/>
              </a:ext>
            </a:extLst>
          </p:cNvPr>
          <p:cNvSpPr/>
          <p:nvPr/>
        </p:nvSpPr>
        <p:spPr>
          <a:xfrm>
            <a:off x="1282249" y="2514056"/>
            <a:ext cx="4008185" cy="70179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恶性肿瘤是属于细胞的异常生长，种类有一百多种，包括乳腺癌、皮肤癌、肺癌、结肠癌、前列腺癌和淋巴瘤等，进展快死亡率高，对患者身体心理经济上造成了巨大的危害。</a:t>
            </a:r>
            <a:endPar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endParaRPr>
          </a:p>
        </p:txBody>
      </p:sp>
      <p:sp>
        <p:nvSpPr>
          <p:cNvPr id="18" name="矩形 17">
            <a:extLst>
              <a:ext uri="{FF2B5EF4-FFF2-40B4-BE49-F238E27FC236}">
                <a16:creationId xmlns:a16="http://schemas.microsoft.com/office/drawing/2014/main" id="{C22D3D24-DB11-CB48-901F-75887816FD7D}"/>
              </a:ext>
            </a:extLst>
          </p:cNvPr>
          <p:cNvSpPr/>
          <p:nvPr/>
        </p:nvSpPr>
        <p:spPr>
          <a:xfrm>
            <a:off x="6926974" y="4753500"/>
            <a:ext cx="4008185" cy="49173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老年期痴呆最常见的一种类型，患者思维、记忆和独立性会因此受损，影响生活质量以及死亡。</a:t>
            </a:r>
            <a:endPar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endParaRPr>
          </a:p>
        </p:txBody>
      </p:sp>
      <p:pic>
        <p:nvPicPr>
          <p:cNvPr id="3" name="图片 2" descr="文本&#10;&#10;描述已自动生成">
            <a:extLst>
              <a:ext uri="{FF2B5EF4-FFF2-40B4-BE49-F238E27FC236}">
                <a16:creationId xmlns:a16="http://schemas.microsoft.com/office/drawing/2014/main" id="{9A557EE3-4376-2A5D-97FD-8087229CF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704" y="101319"/>
            <a:ext cx="3509889" cy="701978"/>
          </a:xfrm>
          <a:prstGeom prst="rect">
            <a:avLst/>
          </a:prstGeom>
        </p:spPr>
      </p:pic>
    </p:spTree>
    <p:extLst>
      <p:ext uri="{BB962C8B-B14F-4D97-AF65-F5344CB8AC3E}">
        <p14:creationId xmlns:p14="http://schemas.microsoft.com/office/powerpoint/2010/main" val="1873602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317339" y="3736316"/>
            <a:ext cx="2674857" cy="2674857"/>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5" name="椭圆 4"/>
          <p:cNvSpPr/>
          <p:nvPr/>
        </p:nvSpPr>
        <p:spPr>
          <a:xfrm>
            <a:off x="7310999" y="1010746"/>
            <a:ext cx="2674857" cy="2674857"/>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6" name="任意多边形 5"/>
          <p:cNvSpPr/>
          <p:nvPr/>
        </p:nvSpPr>
        <p:spPr>
          <a:xfrm>
            <a:off x="6096000" y="898700"/>
            <a:ext cx="1989574" cy="2898950"/>
          </a:xfrm>
          <a:custGeom>
            <a:avLst/>
            <a:gdLst>
              <a:gd name="connsiteX0" fmla="*/ 540099 w 1989574"/>
              <a:gd name="connsiteY0" fmla="*/ 0 h 2898950"/>
              <a:gd name="connsiteX1" fmla="*/ 1989574 w 1989574"/>
              <a:gd name="connsiteY1" fmla="*/ 1449475 h 2898950"/>
              <a:gd name="connsiteX2" fmla="*/ 540099 w 1989574"/>
              <a:gd name="connsiteY2" fmla="*/ 2898950 h 2898950"/>
              <a:gd name="connsiteX3" fmla="*/ 109069 w 1989574"/>
              <a:gd name="connsiteY3" fmla="*/ 2833784 h 2898950"/>
              <a:gd name="connsiteX4" fmla="*/ 0 w 1989574"/>
              <a:gd name="connsiteY4" fmla="*/ 2793865 h 2898950"/>
              <a:gd name="connsiteX5" fmla="*/ 0 w 1989574"/>
              <a:gd name="connsiteY5" fmla="*/ 105086 h 2898950"/>
              <a:gd name="connsiteX6" fmla="*/ 109069 w 1989574"/>
              <a:gd name="connsiteY6" fmla="*/ 65166 h 2898950"/>
              <a:gd name="connsiteX7" fmla="*/ 540099 w 1989574"/>
              <a:gd name="connsiteY7" fmla="*/ 0 h 28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574" h="2898950">
                <a:moveTo>
                  <a:pt x="540099" y="0"/>
                </a:moveTo>
                <a:cubicBezTo>
                  <a:pt x="1340622" y="0"/>
                  <a:pt x="1989574" y="648952"/>
                  <a:pt x="1989574" y="1449475"/>
                </a:cubicBezTo>
                <a:cubicBezTo>
                  <a:pt x="1989574" y="2249998"/>
                  <a:pt x="1340622" y="2898950"/>
                  <a:pt x="540099" y="2898950"/>
                </a:cubicBezTo>
                <a:cubicBezTo>
                  <a:pt x="390001" y="2898950"/>
                  <a:pt x="245232" y="2876136"/>
                  <a:pt x="109069" y="2833784"/>
                </a:cubicBezTo>
                <a:lnTo>
                  <a:pt x="0" y="2793865"/>
                </a:lnTo>
                <a:lnTo>
                  <a:pt x="0" y="105086"/>
                </a:lnTo>
                <a:lnTo>
                  <a:pt x="109069" y="65166"/>
                </a:lnTo>
                <a:cubicBezTo>
                  <a:pt x="245232" y="22815"/>
                  <a:pt x="390001" y="0"/>
                  <a:pt x="540099" y="0"/>
                </a:cubicBezTo>
                <a:close/>
              </a:path>
            </a:pathLst>
          </a:custGeom>
          <a:solidFill>
            <a:srgbClr val="8DDB25">
              <a:alpha val="15000"/>
            </a:srgbClr>
          </a:solidFill>
          <a:ln w="6350">
            <a:gradFill flip="none" rotWithShape="1">
              <a:gsLst>
                <a:gs pos="0">
                  <a:schemeClr val="accent1">
                    <a:lumMod val="5000"/>
                    <a:lumOff val="95000"/>
                    <a:alpha val="0"/>
                  </a:schemeClr>
                </a:gs>
                <a:gs pos="47900">
                  <a:srgbClr val="D8F2B3"/>
                </a:gs>
                <a:gs pos="100000">
                  <a:srgbClr val="8DDB2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7" name="任意多边形 6"/>
          <p:cNvSpPr/>
          <p:nvPr/>
        </p:nvSpPr>
        <p:spPr>
          <a:xfrm>
            <a:off x="5186624" y="1071185"/>
            <a:ext cx="763676" cy="2553982"/>
          </a:xfrm>
          <a:custGeom>
            <a:avLst/>
            <a:gdLst>
              <a:gd name="connsiteX0" fmla="*/ 763676 w 763676"/>
              <a:gd name="connsiteY0" fmla="*/ 0 h 2553982"/>
              <a:gd name="connsiteX1" fmla="*/ 763676 w 763676"/>
              <a:gd name="connsiteY1" fmla="*/ 2553982 h 2553982"/>
              <a:gd name="connsiteX2" fmla="*/ 758569 w 763676"/>
              <a:gd name="connsiteY2" fmla="*/ 2551522 h 2553982"/>
              <a:gd name="connsiteX3" fmla="*/ 0 w 763676"/>
              <a:gd name="connsiteY3" fmla="*/ 1276991 h 2553982"/>
              <a:gd name="connsiteX4" fmla="*/ 758569 w 763676"/>
              <a:gd name="connsiteY4" fmla="*/ 2460 h 2553982"/>
              <a:gd name="connsiteX5" fmla="*/ 763676 w 763676"/>
              <a:gd name="connsiteY5" fmla="*/ 0 h 255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76" h="2553982">
                <a:moveTo>
                  <a:pt x="763676" y="0"/>
                </a:moveTo>
                <a:lnTo>
                  <a:pt x="763676" y="2553982"/>
                </a:lnTo>
                <a:lnTo>
                  <a:pt x="758569" y="2551522"/>
                </a:lnTo>
                <a:cubicBezTo>
                  <a:pt x="306731" y="2306069"/>
                  <a:pt x="0" y="1827351"/>
                  <a:pt x="0" y="1276991"/>
                </a:cubicBezTo>
                <a:cubicBezTo>
                  <a:pt x="0" y="726632"/>
                  <a:pt x="306731" y="247913"/>
                  <a:pt x="758569" y="2460"/>
                </a:cubicBezTo>
                <a:lnTo>
                  <a:pt x="763676" y="0"/>
                </a:lnTo>
                <a:close/>
              </a:path>
            </a:pathLst>
          </a:custGeom>
          <a:solidFill>
            <a:srgbClr val="8DDB25">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8" name="任意多边形 7"/>
          <p:cNvSpPr/>
          <p:nvPr/>
        </p:nvSpPr>
        <p:spPr>
          <a:xfrm>
            <a:off x="6096000" y="1215225"/>
            <a:ext cx="1673052" cy="2275954"/>
          </a:xfrm>
          <a:custGeom>
            <a:avLst/>
            <a:gdLst>
              <a:gd name="connsiteX0" fmla="*/ 535075 w 1673052"/>
              <a:gd name="connsiteY0" fmla="*/ 0 h 2275954"/>
              <a:gd name="connsiteX1" fmla="*/ 1673052 w 1673052"/>
              <a:gd name="connsiteY1" fmla="*/ 1137977 h 2275954"/>
              <a:gd name="connsiteX2" fmla="*/ 535075 w 1673052"/>
              <a:gd name="connsiteY2" fmla="*/ 2275954 h 2275954"/>
              <a:gd name="connsiteX3" fmla="*/ 92123 w 1673052"/>
              <a:gd name="connsiteY3" fmla="*/ 2186526 h 2275954"/>
              <a:gd name="connsiteX4" fmla="*/ 0 w 1673052"/>
              <a:gd name="connsiteY4" fmla="*/ 2142148 h 2275954"/>
              <a:gd name="connsiteX5" fmla="*/ 0 w 1673052"/>
              <a:gd name="connsiteY5" fmla="*/ 133806 h 2275954"/>
              <a:gd name="connsiteX6" fmla="*/ 92123 w 1673052"/>
              <a:gd name="connsiteY6" fmla="*/ 89428 h 2275954"/>
              <a:gd name="connsiteX7" fmla="*/ 535075 w 1673052"/>
              <a:gd name="connsiteY7" fmla="*/ 0 h 227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3052" h="2275954">
                <a:moveTo>
                  <a:pt x="535075" y="0"/>
                </a:moveTo>
                <a:cubicBezTo>
                  <a:pt x="1163562" y="0"/>
                  <a:pt x="1673052" y="509490"/>
                  <a:pt x="1673052" y="1137977"/>
                </a:cubicBezTo>
                <a:cubicBezTo>
                  <a:pt x="1673052" y="1766464"/>
                  <a:pt x="1163562" y="2275954"/>
                  <a:pt x="535075" y="2275954"/>
                </a:cubicBezTo>
                <a:cubicBezTo>
                  <a:pt x="377953" y="2275954"/>
                  <a:pt x="228269" y="2244111"/>
                  <a:pt x="92123" y="2186526"/>
                </a:cubicBezTo>
                <a:lnTo>
                  <a:pt x="0" y="2142148"/>
                </a:lnTo>
                <a:lnTo>
                  <a:pt x="0" y="133806"/>
                </a:lnTo>
                <a:lnTo>
                  <a:pt x="92123" y="89428"/>
                </a:lnTo>
                <a:cubicBezTo>
                  <a:pt x="228269" y="31843"/>
                  <a:pt x="377953" y="0"/>
                  <a:pt x="535075" y="0"/>
                </a:cubicBezTo>
                <a:close/>
              </a:path>
            </a:pathLst>
          </a:custGeom>
          <a:solidFill>
            <a:srgbClr val="8DD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9" name="任意多边形 8"/>
          <p:cNvSpPr/>
          <p:nvPr/>
        </p:nvSpPr>
        <p:spPr>
          <a:xfrm>
            <a:off x="5493098" y="1442867"/>
            <a:ext cx="457202" cy="1820672"/>
          </a:xfrm>
          <a:custGeom>
            <a:avLst/>
            <a:gdLst>
              <a:gd name="connsiteX0" fmla="*/ 457202 w 457202"/>
              <a:gd name="connsiteY0" fmla="*/ 0 h 1820672"/>
              <a:gd name="connsiteX1" fmla="*/ 457202 w 457202"/>
              <a:gd name="connsiteY1" fmla="*/ 1820672 h 1820672"/>
              <a:gd name="connsiteX2" fmla="*/ 414118 w 457202"/>
              <a:gd name="connsiteY2" fmla="*/ 1788454 h 1820672"/>
              <a:gd name="connsiteX3" fmla="*/ 0 w 457202"/>
              <a:gd name="connsiteY3" fmla="*/ 910336 h 1820672"/>
              <a:gd name="connsiteX4" fmla="*/ 414118 w 457202"/>
              <a:gd name="connsiteY4" fmla="*/ 32218 h 1820672"/>
              <a:gd name="connsiteX5" fmla="*/ 457202 w 457202"/>
              <a:gd name="connsiteY5" fmla="*/ 0 h 182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2" h="1820672">
                <a:moveTo>
                  <a:pt x="457202" y="0"/>
                </a:moveTo>
                <a:lnTo>
                  <a:pt x="457202" y="1820672"/>
                </a:lnTo>
                <a:lnTo>
                  <a:pt x="414118" y="1788454"/>
                </a:lnTo>
                <a:cubicBezTo>
                  <a:pt x="161206" y="1579733"/>
                  <a:pt x="0" y="1263860"/>
                  <a:pt x="0" y="910336"/>
                </a:cubicBezTo>
                <a:cubicBezTo>
                  <a:pt x="0" y="556812"/>
                  <a:pt x="161206" y="240940"/>
                  <a:pt x="414118" y="32218"/>
                </a:cubicBezTo>
                <a:lnTo>
                  <a:pt x="45720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grpSp>
        <p:nvGrpSpPr>
          <p:cNvPr id="14" name="组合 13"/>
          <p:cNvGrpSpPr/>
          <p:nvPr/>
        </p:nvGrpSpPr>
        <p:grpSpPr>
          <a:xfrm flipH="1">
            <a:off x="3961242" y="3560616"/>
            <a:ext cx="2898950" cy="2898950"/>
            <a:chOff x="5339024" y="846912"/>
            <a:chExt cx="2898950" cy="2898950"/>
          </a:xfrm>
        </p:grpSpPr>
        <p:sp>
          <p:nvSpPr>
            <p:cNvPr id="15" name="任意多边形 14"/>
            <p:cNvSpPr/>
            <p:nvPr/>
          </p:nvSpPr>
          <p:spPr>
            <a:xfrm>
              <a:off x="6248400" y="846912"/>
              <a:ext cx="1989574" cy="2898950"/>
            </a:xfrm>
            <a:custGeom>
              <a:avLst/>
              <a:gdLst>
                <a:gd name="connsiteX0" fmla="*/ 540099 w 1989574"/>
                <a:gd name="connsiteY0" fmla="*/ 0 h 2898950"/>
                <a:gd name="connsiteX1" fmla="*/ 1989574 w 1989574"/>
                <a:gd name="connsiteY1" fmla="*/ 1449475 h 2898950"/>
                <a:gd name="connsiteX2" fmla="*/ 540099 w 1989574"/>
                <a:gd name="connsiteY2" fmla="*/ 2898950 h 2898950"/>
                <a:gd name="connsiteX3" fmla="*/ 109069 w 1989574"/>
                <a:gd name="connsiteY3" fmla="*/ 2833784 h 2898950"/>
                <a:gd name="connsiteX4" fmla="*/ 0 w 1989574"/>
                <a:gd name="connsiteY4" fmla="*/ 2793865 h 2898950"/>
                <a:gd name="connsiteX5" fmla="*/ 0 w 1989574"/>
                <a:gd name="connsiteY5" fmla="*/ 105086 h 2898950"/>
                <a:gd name="connsiteX6" fmla="*/ 109069 w 1989574"/>
                <a:gd name="connsiteY6" fmla="*/ 65166 h 2898950"/>
                <a:gd name="connsiteX7" fmla="*/ 540099 w 1989574"/>
                <a:gd name="connsiteY7" fmla="*/ 0 h 28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574" h="2898950">
                  <a:moveTo>
                    <a:pt x="540099" y="0"/>
                  </a:moveTo>
                  <a:cubicBezTo>
                    <a:pt x="1340622" y="0"/>
                    <a:pt x="1989574" y="648952"/>
                    <a:pt x="1989574" y="1449475"/>
                  </a:cubicBezTo>
                  <a:cubicBezTo>
                    <a:pt x="1989574" y="2249998"/>
                    <a:pt x="1340622" y="2898950"/>
                    <a:pt x="540099" y="2898950"/>
                  </a:cubicBezTo>
                  <a:cubicBezTo>
                    <a:pt x="390001" y="2898950"/>
                    <a:pt x="245232" y="2876136"/>
                    <a:pt x="109069" y="2833784"/>
                  </a:cubicBezTo>
                  <a:lnTo>
                    <a:pt x="0" y="2793865"/>
                  </a:lnTo>
                  <a:lnTo>
                    <a:pt x="0" y="105086"/>
                  </a:lnTo>
                  <a:lnTo>
                    <a:pt x="109069" y="65166"/>
                  </a:lnTo>
                  <a:cubicBezTo>
                    <a:pt x="245232" y="22815"/>
                    <a:pt x="390001" y="0"/>
                    <a:pt x="540099" y="0"/>
                  </a:cubicBezTo>
                  <a:close/>
                </a:path>
              </a:pathLst>
            </a:custGeom>
            <a:solidFill>
              <a:srgbClr val="F9BC23">
                <a:alpha val="15000"/>
              </a:srgbClr>
            </a:solidFill>
            <a:ln w="6350">
              <a:gradFill flip="none" rotWithShape="1">
                <a:gsLst>
                  <a:gs pos="0">
                    <a:schemeClr val="accent1">
                      <a:lumMod val="5000"/>
                      <a:lumOff val="95000"/>
                      <a:alpha val="0"/>
                    </a:schemeClr>
                  </a:gs>
                  <a:gs pos="47900">
                    <a:srgbClr val="FCE19E"/>
                  </a:gs>
                  <a:gs pos="100000">
                    <a:srgbClr val="F9BC2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6" name="任意多边形 15"/>
            <p:cNvSpPr/>
            <p:nvPr/>
          </p:nvSpPr>
          <p:spPr>
            <a:xfrm>
              <a:off x="5339024" y="1019397"/>
              <a:ext cx="763676" cy="2553982"/>
            </a:xfrm>
            <a:custGeom>
              <a:avLst/>
              <a:gdLst>
                <a:gd name="connsiteX0" fmla="*/ 763676 w 763676"/>
                <a:gd name="connsiteY0" fmla="*/ 0 h 2553982"/>
                <a:gd name="connsiteX1" fmla="*/ 763676 w 763676"/>
                <a:gd name="connsiteY1" fmla="*/ 2553982 h 2553982"/>
                <a:gd name="connsiteX2" fmla="*/ 758569 w 763676"/>
                <a:gd name="connsiteY2" fmla="*/ 2551522 h 2553982"/>
                <a:gd name="connsiteX3" fmla="*/ 0 w 763676"/>
                <a:gd name="connsiteY3" fmla="*/ 1276991 h 2553982"/>
                <a:gd name="connsiteX4" fmla="*/ 758569 w 763676"/>
                <a:gd name="connsiteY4" fmla="*/ 2460 h 2553982"/>
                <a:gd name="connsiteX5" fmla="*/ 763676 w 763676"/>
                <a:gd name="connsiteY5" fmla="*/ 0 h 255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76" h="2553982">
                  <a:moveTo>
                    <a:pt x="763676" y="0"/>
                  </a:moveTo>
                  <a:lnTo>
                    <a:pt x="763676" y="2553982"/>
                  </a:lnTo>
                  <a:lnTo>
                    <a:pt x="758569" y="2551522"/>
                  </a:lnTo>
                  <a:cubicBezTo>
                    <a:pt x="306731" y="2306069"/>
                    <a:pt x="0" y="1827351"/>
                    <a:pt x="0" y="1276991"/>
                  </a:cubicBezTo>
                  <a:cubicBezTo>
                    <a:pt x="0" y="726632"/>
                    <a:pt x="306731" y="247913"/>
                    <a:pt x="758569" y="2460"/>
                  </a:cubicBezTo>
                  <a:lnTo>
                    <a:pt x="763676" y="0"/>
                  </a:lnTo>
                  <a:close/>
                </a:path>
              </a:pathLst>
            </a:custGeom>
            <a:solidFill>
              <a:srgbClr val="F9BC23">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7" name="任意多边形 16"/>
            <p:cNvSpPr/>
            <p:nvPr/>
          </p:nvSpPr>
          <p:spPr>
            <a:xfrm>
              <a:off x="6248400" y="1163437"/>
              <a:ext cx="1673052" cy="2275954"/>
            </a:xfrm>
            <a:custGeom>
              <a:avLst/>
              <a:gdLst>
                <a:gd name="connsiteX0" fmla="*/ 535075 w 1673052"/>
                <a:gd name="connsiteY0" fmla="*/ 0 h 2275954"/>
                <a:gd name="connsiteX1" fmla="*/ 1673052 w 1673052"/>
                <a:gd name="connsiteY1" fmla="*/ 1137977 h 2275954"/>
                <a:gd name="connsiteX2" fmla="*/ 535075 w 1673052"/>
                <a:gd name="connsiteY2" fmla="*/ 2275954 h 2275954"/>
                <a:gd name="connsiteX3" fmla="*/ 92123 w 1673052"/>
                <a:gd name="connsiteY3" fmla="*/ 2186526 h 2275954"/>
                <a:gd name="connsiteX4" fmla="*/ 0 w 1673052"/>
                <a:gd name="connsiteY4" fmla="*/ 2142148 h 2275954"/>
                <a:gd name="connsiteX5" fmla="*/ 0 w 1673052"/>
                <a:gd name="connsiteY5" fmla="*/ 133806 h 2275954"/>
                <a:gd name="connsiteX6" fmla="*/ 92123 w 1673052"/>
                <a:gd name="connsiteY6" fmla="*/ 89428 h 2275954"/>
                <a:gd name="connsiteX7" fmla="*/ 535075 w 1673052"/>
                <a:gd name="connsiteY7" fmla="*/ 0 h 227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3052" h="2275954">
                  <a:moveTo>
                    <a:pt x="535075" y="0"/>
                  </a:moveTo>
                  <a:cubicBezTo>
                    <a:pt x="1163562" y="0"/>
                    <a:pt x="1673052" y="509490"/>
                    <a:pt x="1673052" y="1137977"/>
                  </a:cubicBezTo>
                  <a:cubicBezTo>
                    <a:pt x="1673052" y="1766464"/>
                    <a:pt x="1163562" y="2275954"/>
                    <a:pt x="535075" y="2275954"/>
                  </a:cubicBezTo>
                  <a:cubicBezTo>
                    <a:pt x="377953" y="2275954"/>
                    <a:pt x="228269" y="2244111"/>
                    <a:pt x="92123" y="2186526"/>
                  </a:cubicBezTo>
                  <a:lnTo>
                    <a:pt x="0" y="2142148"/>
                  </a:lnTo>
                  <a:lnTo>
                    <a:pt x="0" y="133806"/>
                  </a:lnTo>
                  <a:lnTo>
                    <a:pt x="92123" y="89428"/>
                  </a:lnTo>
                  <a:cubicBezTo>
                    <a:pt x="228269" y="31843"/>
                    <a:pt x="377953" y="0"/>
                    <a:pt x="535075" y="0"/>
                  </a:cubicBezTo>
                  <a:close/>
                </a:path>
              </a:pathLst>
            </a:custGeom>
            <a:solidFill>
              <a:srgbClr val="F9B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8" name="任意多边形 17"/>
            <p:cNvSpPr/>
            <p:nvPr/>
          </p:nvSpPr>
          <p:spPr>
            <a:xfrm>
              <a:off x="5645498" y="1391079"/>
              <a:ext cx="457202" cy="1820672"/>
            </a:xfrm>
            <a:custGeom>
              <a:avLst/>
              <a:gdLst>
                <a:gd name="connsiteX0" fmla="*/ 457202 w 457202"/>
                <a:gd name="connsiteY0" fmla="*/ 0 h 1820672"/>
                <a:gd name="connsiteX1" fmla="*/ 457202 w 457202"/>
                <a:gd name="connsiteY1" fmla="*/ 1820672 h 1820672"/>
                <a:gd name="connsiteX2" fmla="*/ 414118 w 457202"/>
                <a:gd name="connsiteY2" fmla="*/ 1788454 h 1820672"/>
                <a:gd name="connsiteX3" fmla="*/ 0 w 457202"/>
                <a:gd name="connsiteY3" fmla="*/ 910336 h 1820672"/>
                <a:gd name="connsiteX4" fmla="*/ 414118 w 457202"/>
                <a:gd name="connsiteY4" fmla="*/ 32218 h 1820672"/>
                <a:gd name="connsiteX5" fmla="*/ 457202 w 457202"/>
                <a:gd name="connsiteY5" fmla="*/ 0 h 182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2" h="1820672">
                  <a:moveTo>
                    <a:pt x="457202" y="0"/>
                  </a:moveTo>
                  <a:lnTo>
                    <a:pt x="457202" y="1820672"/>
                  </a:lnTo>
                  <a:lnTo>
                    <a:pt x="414118" y="1788454"/>
                  </a:lnTo>
                  <a:cubicBezTo>
                    <a:pt x="161206" y="1579733"/>
                    <a:pt x="0" y="1263860"/>
                    <a:pt x="0" y="910336"/>
                  </a:cubicBezTo>
                  <a:cubicBezTo>
                    <a:pt x="0" y="556812"/>
                    <a:pt x="161206" y="240940"/>
                    <a:pt x="414118" y="32218"/>
                  </a:cubicBezTo>
                  <a:lnTo>
                    <a:pt x="45720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grpSp>
      <p:grpSp>
        <p:nvGrpSpPr>
          <p:cNvPr id="21" name="组合 20"/>
          <p:cNvGrpSpPr/>
          <p:nvPr/>
        </p:nvGrpSpPr>
        <p:grpSpPr>
          <a:xfrm>
            <a:off x="5930049" y="136558"/>
            <a:ext cx="199367" cy="6784709"/>
            <a:chOff x="5777289" y="108092"/>
            <a:chExt cx="199367" cy="6784709"/>
          </a:xfrm>
        </p:grpSpPr>
        <p:cxnSp>
          <p:nvCxnSpPr>
            <p:cNvPr id="22" name="直接连接符 21"/>
            <p:cNvCxnSpPr/>
            <p:nvPr/>
          </p:nvCxnSpPr>
          <p:spPr>
            <a:xfrm>
              <a:off x="5876973" y="294122"/>
              <a:ext cx="0" cy="659867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777289" y="108092"/>
              <a:ext cx="199367" cy="19936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grpSp>
      <p:sp>
        <p:nvSpPr>
          <p:cNvPr id="25" name="矩形 24">
            <a:extLst>
              <a:ext uri="{FF2B5EF4-FFF2-40B4-BE49-F238E27FC236}">
                <a16:creationId xmlns:a16="http://schemas.microsoft.com/office/drawing/2014/main" id="{155C5479-1D66-8F35-0E1C-1077FA79FCA8}"/>
              </a:ext>
            </a:extLst>
          </p:cNvPr>
          <p:cNvSpPr/>
          <p:nvPr/>
        </p:nvSpPr>
        <p:spPr>
          <a:xfrm>
            <a:off x="365757" y="1066068"/>
            <a:ext cx="3775393" cy="11387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rPr>
              <a:t>量子微循环受阻会引发</a:t>
            </a:r>
            <a:endParaRPr kumimoji="0" lang="en-US" altLang="zh-CN" sz="28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FF0000"/>
                </a:solidFill>
                <a:effectLst/>
                <a:uLnTx/>
                <a:uFillTx/>
                <a:latin typeface="Agency FB" panose="020B0503020202020204" pitchFamily="34" charset="0"/>
                <a:ea typeface="微软雅黑"/>
                <a:cs typeface="+mn-cs"/>
                <a:sym typeface="+mn-lt"/>
              </a:rPr>
              <a:t>严重疾病</a:t>
            </a:r>
            <a:endParaRPr kumimoji="0" lang="en-US" altLang="zh-CN" sz="2800" b="1" i="0" u="none" strike="noStrike" kern="1200" cap="none" spc="0" normalizeH="0" baseline="0" noProof="0" dirty="0">
              <a:ln>
                <a:noFill/>
              </a:ln>
              <a:solidFill>
                <a:srgbClr val="FF0000"/>
              </a:solidFill>
              <a:effectLst/>
              <a:uLnTx/>
              <a:uFillTx/>
              <a:latin typeface="Agency FB" panose="020B0503020202020204" pitchFamily="34" charset="0"/>
              <a:ea typeface="微软雅黑"/>
              <a:cs typeface="+mn-cs"/>
              <a:sym typeface="+mn-lt"/>
            </a:endParaRPr>
          </a:p>
        </p:txBody>
      </p:sp>
      <p:sp>
        <p:nvSpPr>
          <p:cNvPr id="26" name="矩形 25">
            <a:extLst>
              <a:ext uri="{FF2B5EF4-FFF2-40B4-BE49-F238E27FC236}">
                <a16:creationId xmlns:a16="http://schemas.microsoft.com/office/drawing/2014/main" id="{03A126FD-1223-0458-B6DD-4CCB1C3D7400}"/>
              </a:ext>
            </a:extLst>
          </p:cNvPr>
          <p:cNvSpPr/>
          <p:nvPr/>
        </p:nvSpPr>
        <p:spPr>
          <a:xfrm>
            <a:off x="6064038" y="2086564"/>
            <a:ext cx="177484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300" dirty="0">
                <a:solidFill>
                  <a:srgbClr val="000000">
                    <a:lumMod val="85000"/>
                    <a:lumOff val="15000"/>
                  </a:srgbClr>
                </a:solidFill>
                <a:latin typeface="+mj-ea"/>
                <a:ea typeface="+mj-ea"/>
                <a:sym typeface="+mn-lt"/>
              </a:rPr>
              <a:t>消化系统</a:t>
            </a:r>
            <a:endParaRPr kumimoji="0" lang="en-US" altLang="zh-CN"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endParaRPr>
          </a:p>
        </p:txBody>
      </p:sp>
      <p:sp>
        <p:nvSpPr>
          <p:cNvPr id="27" name="矩形 26">
            <a:extLst>
              <a:ext uri="{FF2B5EF4-FFF2-40B4-BE49-F238E27FC236}">
                <a16:creationId xmlns:a16="http://schemas.microsoft.com/office/drawing/2014/main" id="{4D8E4BDA-0AB0-EBC3-462B-94BC75B5BAF1}"/>
              </a:ext>
            </a:extLst>
          </p:cNvPr>
          <p:cNvSpPr/>
          <p:nvPr/>
        </p:nvSpPr>
        <p:spPr>
          <a:xfrm>
            <a:off x="4254630" y="4748481"/>
            <a:ext cx="177484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rPr>
              <a:t>关节疾病</a:t>
            </a:r>
            <a:endParaRPr kumimoji="0" lang="en-US" altLang="zh-CN" sz="2800" b="1" i="0" u="none" strike="noStrike" kern="1200" cap="none" spc="300" normalizeH="0" baseline="0" noProof="0" dirty="0">
              <a:ln>
                <a:noFill/>
              </a:ln>
              <a:solidFill>
                <a:srgbClr val="000000">
                  <a:lumMod val="85000"/>
                  <a:lumOff val="15000"/>
                </a:srgbClr>
              </a:solidFill>
              <a:effectLst/>
              <a:uLnTx/>
              <a:uFillTx/>
              <a:latin typeface="+mj-ea"/>
              <a:ea typeface="+mj-ea"/>
              <a:cs typeface="+mn-cs"/>
              <a:sym typeface="+mn-lt"/>
            </a:endParaRPr>
          </a:p>
        </p:txBody>
      </p:sp>
      <p:sp>
        <p:nvSpPr>
          <p:cNvPr id="28" name="矩形 27">
            <a:extLst>
              <a:ext uri="{FF2B5EF4-FFF2-40B4-BE49-F238E27FC236}">
                <a16:creationId xmlns:a16="http://schemas.microsoft.com/office/drawing/2014/main" id="{C0CAFE1C-73B8-9B2F-8F22-6EF6094479B3}"/>
              </a:ext>
            </a:extLst>
          </p:cNvPr>
          <p:cNvSpPr/>
          <p:nvPr/>
        </p:nvSpPr>
        <p:spPr>
          <a:xfrm>
            <a:off x="1178310" y="2359385"/>
            <a:ext cx="4008185" cy="91185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消化系统疾病包括食管、胃、肠、肝、胆、胰等脏器的器质性和功能性疾病，临床上十分常见。据统计胃肠病和肝病引起的疾病负担占所有疾病的十分之一，在中国胃癌和肝癌分别是引起恶性肿瘤患者死因的第二位和第三位。</a:t>
            </a:r>
            <a:endPar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endParaRPr>
          </a:p>
        </p:txBody>
      </p:sp>
      <p:sp>
        <p:nvSpPr>
          <p:cNvPr id="29" name="矩形 28">
            <a:extLst>
              <a:ext uri="{FF2B5EF4-FFF2-40B4-BE49-F238E27FC236}">
                <a16:creationId xmlns:a16="http://schemas.microsoft.com/office/drawing/2014/main" id="{9E1BCAEC-B771-BB97-E3C6-CFF4B5B9262D}"/>
              </a:ext>
            </a:extLst>
          </p:cNvPr>
          <p:cNvSpPr/>
          <p:nvPr/>
        </p:nvSpPr>
        <p:spPr>
          <a:xfrm>
            <a:off x="6951460" y="4881980"/>
            <a:ext cx="4008185" cy="91185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骨关节炎可从</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20</a:t>
            </a: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岁开始发病，但大多数无症状，一般不易发现。骨关节炎的患病率随着年龄增长而增加，女性比男性多见。世界卫生组织统计，</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50</a:t>
            </a: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岁以上的人中，骨关节炎的发病率为</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50%</a:t>
            </a: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55</a:t>
            </a: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岁以上的人群中，发病率为</a:t>
            </a:r>
            <a:r>
              <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80%</a:t>
            </a:r>
            <a:r>
              <a:rPr kumimoji="0" lang="zh-CN" altLang="en-US"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，又被称为“下半生疾病”。</a:t>
            </a:r>
            <a:endParaRPr kumimoji="0" lang="en-US" altLang="zh-CN" sz="1050" b="0"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endParaRPr>
          </a:p>
        </p:txBody>
      </p:sp>
      <p:pic>
        <p:nvPicPr>
          <p:cNvPr id="4" name="图片 3" descr="文本&#10;&#10;描述已自动生成">
            <a:extLst>
              <a:ext uri="{FF2B5EF4-FFF2-40B4-BE49-F238E27FC236}">
                <a16:creationId xmlns:a16="http://schemas.microsoft.com/office/drawing/2014/main" id="{8D6CBF42-4FB4-D028-F097-482EBA11FC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850" y="193143"/>
            <a:ext cx="3978265" cy="795653"/>
          </a:xfrm>
          <a:prstGeom prst="rect">
            <a:avLst/>
          </a:prstGeom>
        </p:spPr>
      </p:pic>
    </p:spTree>
    <p:extLst>
      <p:ext uri="{BB962C8B-B14F-4D97-AF65-F5344CB8AC3E}">
        <p14:creationId xmlns:p14="http://schemas.microsoft.com/office/powerpoint/2010/main" val="323337184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blipFill>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9" name="矩形 18"/>
          <p:cNvSpPr/>
          <p:nvPr/>
        </p:nvSpPr>
        <p:spPr>
          <a:xfrm>
            <a:off x="0" y="0"/>
            <a:ext cx="12192000" cy="6858000"/>
          </a:xfrm>
          <a:prstGeom prst="rect">
            <a:avLst/>
          </a:prstGeom>
          <a:solidFill>
            <a:srgbClr val="4F5A65">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grpSp>
        <p:nvGrpSpPr>
          <p:cNvPr id="5" name="组合 4"/>
          <p:cNvGrpSpPr/>
          <p:nvPr/>
        </p:nvGrpSpPr>
        <p:grpSpPr>
          <a:xfrm flipH="1">
            <a:off x="946584" y="893852"/>
            <a:ext cx="4745299" cy="5120707"/>
            <a:chOff x="5156103" y="2471124"/>
            <a:chExt cx="1943691" cy="1920083"/>
          </a:xfrm>
        </p:grpSpPr>
        <p:cxnSp>
          <p:nvCxnSpPr>
            <p:cNvPr id="6" name="直接连接符 5"/>
            <p:cNvCxnSpPr/>
            <p:nvPr/>
          </p:nvCxnSpPr>
          <p:spPr>
            <a:xfrm>
              <a:off x="5962183" y="2471124"/>
              <a:ext cx="11376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7089147" y="2471125"/>
              <a:ext cx="0" cy="192008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6103" y="4391206"/>
              <a:ext cx="193304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162996" y="2837074"/>
              <a:ext cx="0" cy="155413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6103" y="2847505"/>
              <a:ext cx="16097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775917" y="430343"/>
            <a:ext cx="399596" cy="290873"/>
            <a:chOff x="1056152" y="4371340"/>
            <a:chExt cx="399596" cy="290873"/>
          </a:xfrm>
        </p:grpSpPr>
        <p:sp>
          <p:nvSpPr>
            <p:cNvPr id="11" name="任意多边形 10"/>
            <p:cNvSpPr/>
            <p:nvPr/>
          </p:nvSpPr>
          <p:spPr>
            <a:xfrm rot="20406857">
              <a:off x="1056152" y="4371341"/>
              <a:ext cx="210910" cy="290872"/>
            </a:xfrm>
            <a:custGeom>
              <a:avLst/>
              <a:gdLst>
                <a:gd name="connsiteX0" fmla="*/ 173277 w 210910"/>
                <a:gd name="connsiteY0" fmla="*/ 0 h 290872"/>
                <a:gd name="connsiteX1" fmla="*/ 210910 w 210910"/>
                <a:gd name="connsiteY1" fmla="*/ 45533 h 290872"/>
                <a:gd name="connsiteX2" fmla="*/ 170212 w 210910"/>
                <a:gd name="connsiteY2" fmla="*/ 93541 h 290872"/>
                <a:gd name="connsiteX3" fmla="*/ 116134 w 210910"/>
                <a:gd name="connsiteY3" fmla="*/ 280291 h 290872"/>
                <a:gd name="connsiteX4" fmla="*/ 117396 w 210910"/>
                <a:gd name="connsiteY4" fmla="*/ 289109 h 290872"/>
                <a:gd name="connsiteX5" fmla="*/ 1067 w 210910"/>
                <a:gd name="connsiteY5" fmla="*/ 290872 h 290872"/>
                <a:gd name="connsiteX6" fmla="*/ 0 w 210910"/>
                <a:gd name="connsiteY6" fmla="*/ 280291 h 290872"/>
                <a:gd name="connsiteX7" fmla="*/ 139194 w 210910"/>
                <a:gd name="connsiteY7" fmla="*/ 18499 h 29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910" h="290872">
                  <a:moveTo>
                    <a:pt x="173277" y="0"/>
                  </a:moveTo>
                  <a:lnTo>
                    <a:pt x="210910" y="45533"/>
                  </a:lnTo>
                  <a:lnTo>
                    <a:pt x="170212" y="93541"/>
                  </a:lnTo>
                  <a:cubicBezTo>
                    <a:pt x="135555" y="148365"/>
                    <a:pt x="116134" y="212821"/>
                    <a:pt x="116134" y="280291"/>
                  </a:cubicBezTo>
                  <a:lnTo>
                    <a:pt x="117396" y="289109"/>
                  </a:lnTo>
                  <a:lnTo>
                    <a:pt x="1067" y="290872"/>
                  </a:lnTo>
                  <a:lnTo>
                    <a:pt x="0" y="280291"/>
                  </a:lnTo>
                  <a:cubicBezTo>
                    <a:pt x="0" y="171315"/>
                    <a:pt x="55214" y="75235"/>
                    <a:pt x="139194" y="184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2" name="任意多边形 11"/>
            <p:cNvSpPr/>
            <p:nvPr/>
          </p:nvSpPr>
          <p:spPr>
            <a:xfrm rot="20406857">
              <a:off x="1244838" y="4371340"/>
              <a:ext cx="210910" cy="290872"/>
            </a:xfrm>
            <a:custGeom>
              <a:avLst/>
              <a:gdLst>
                <a:gd name="connsiteX0" fmla="*/ 173277 w 210910"/>
                <a:gd name="connsiteY0" fmla="*/ 0 h 290872"/>
                <a:gd name="connsiteX1" fmla="*/ 210910 w 210910"/>
                <a:gd name="connsiteY1" fmla="*/ 45533 h 290872"/>
                <a:gd name="connsiteX2" fmla="*/ 170212 w 210910"/>
                <a:gd name="connsiteY2" fmla="*/ 93541 h 290872"/>
                <a:gd name="connsiteX3" fmla="*/ 116134 w 210910"/>
                <a:gd name="connsiteY3" fmla="*/ 280291 h 290872"/>
                <a:gd name="connsiteX4" fmla="*/ 117396 w 210910"/>
                <a:gd name="connsiteY4" fmla="*/ 289109 h 290872"/>
                <a:gd name="connsiteX5" fmla="*/ 1067 w 210910"/>
                <a:gd name="connsiteY5" fmla="*/ 290872 h 290872"/>
                <a:gd name="connsiteX6" fmla="*/ 0 w 210910"/>
                <a:gd name="connsiteY6" fmla="*/ 280291 h 290872"/>
                <a:gd name="connsiteX7" fmla="*/ 139194 w 210910"/>
                <a:gd name="connsiteY7" fmla="*/ 18499 h 29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910" h="290872">
                  <a:moveTo>
                    <a:pt x="173277" y="0"/>
                  </a:moveTo>
                  <a:lnTo>
                    <a:pt x="210910" y="45533"/>
                  </a:lnTo>
                  <a:lnTo>
                    <a:pt x="170212" y="93541"/>
                  </a:lnTo>
                  <a:cubicBezTo>
                    <a:pt x="135555" y="148365"/>
                    <a:pt x="116134" y="212821"/>
                    <a:pt x="116134" y="280291"/>
                  </a:cubicBezTo>
                  <a:lnTo>
                    <a:pt x="117396" y="289109"/>
                  </a:lnTo>
                  <a:lnTo>
                    <a:pt x="1067" y="290872"/>
                  </a:lnTo>
                  <a:lnTo>
                    <a:pt x="0" y="280291"/>
                  </a:lnTo>
                  <a:cubicBezTo>
                    <a:pt x="0" y="171315"/>
                    <a:pt x="55214" y="75235"/>
                    <a:pt x="139194" y="184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grpSp>
      <p:sp>
        <p:nvSpPr>
          <p:cNvPr id="14" name="矩形 13"/>
          <p:cNvSpPr/>
          <p:nvPr/>
        </p:nvSpPr>
        <p:spPr>
          <a:xfrm>
            <a:off x="4070058" y="771449"/>
            <a:ext cx="7795527"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FFFFFF"/>
                </a:solidFill>
                <a:effectLst/>
                <a:uLnTx/>
                <a:uFillTx/>
                <a:latin typeface="Arial" panose="020F0502020204030204"/>
                <a:ea typeface="微软雅黑"/>
                <a:cs typeface="Lato Thin" panose="020F0502020204030203" pitchFamily="34" charset="0"/>
                <a:sym typeface="+mn-lt"/>
              </a:rPr>
              <a:t>量子健康科技的核心原理</a:t>
            </a:r>
            <a:endParaRPr kumimoji="0" lang="en-US" altLang="zh-CN" sz="2800" b="1" i="0" u="none" strike="noStrike" kern="1200" cap="none" spc="0" normalizeH="0" baseline="0" noProof="0" dirty="0">
              <a:ln>
                <a:noFill/>
              </a:ln>
              <a:solidFill>
                <a:srgbClr val="FFFFFF"/>
              </a:solidFill>
              <a:effectLst/>
              <a:uLnTx/>
              <a:uFillTx/>
              <a:latin typeface="Arial" panose="020F0502020204030204"/>
              <a:ea typeface="微软雅黑"/>
              <a:cs typeface="Lato Thin" panose="020F0502020204030203" pitchFamily="34" charset="0"/>
              <a:sym typeface="+mn-lt"/>
            </a:endParaRPr>
          </a:p>
        </p:txBody>
      </p:sp>
      <p:grpSp>
        <p:nvGrpSpPr>
          <p:cNvPr id="15" name="组合 14"/>
          <p:cNvGrpSpPr/>
          <p:nvPr/>
        </p:nvGrpSpPr>
        <p:grpSpPr>
          <a:xfrm flipH="1" flipV="1">
            <a:off x="10361651" y="1490791"/>
            <a:ext cx="399596" cy="290873"/>
            <a:chOff x="1056152" y="4371340"/>
            <a:chExt cx="399596" cy="290873"/>
          </a:xfrm>
        </p:grpSpPr>
        <p:sp>
          <p:nvSpPr>
            <p:cNvPr id="16" name="任意多边形 15"/>
            <p:cNvSpPr/>
            <p:nvPr/>
          </p:nvSpPr>
          <p:spPr>
            <a:xfrm rot="20406857">
              <a:off x="1056152" y="4371341"/>
              <a:ext cx="210910" cy="290872"/>
            </a:xfrm>
            <a:custGeom>
              <a:avLst/>
              <a:gdLst>
                <a:gd name="connsiteX0" fmla="*/ 173277 w 210910"/>
                <a:gd name="connsiteY0" fmla="*/ 0 h 290872"/>
                <a:gd name="connsiteX1" fmla="*/ 210910 w 210910"/>
                <a:gd name="connsiteY1" fmla="*/ 45533 h 290872"/>
                <a:gd name="connsiteX2" fmla="*/ 170212 w 210910"/>
                <a:gd name="connsiteY2" fmla="*/ 93541 h 290872"/>
                <a:gd name="connsiteX3" fmla="*/ 116134 w 210910"/>
                <a:gd name="connsiteY3" fmla="*/ 280291 h 290872"/>
                <a:gd name="connsiteX4" fmla="*/ 117396 w 210910"/>
                <a:gd name="connsiteY4" fmla="*/ 289109 h 290872"/>
                <a:gd name="connsiteX5" fmla="*/ 1067 w 210910"/>
                <a:gd name="connsiteY5" fmla="*/ 290872 h 290872"/>
                <a:gd name="connsiteX6" fmla="*/ 0 w 210910"/>
                <a:gd name="connsiteY6" fmla="*/ 280291 h 290872"/>
                <a:gd name="connsiteX7" fmla="*/ 139194 w 210910"/>
                <a:gd name="connsiteY7" fmla="*/ 18499 h 29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910" h="290872">
                  <a:moveTo>
                    <a:pt x="173277" y="0"/>
                  </a:moveTo>
                  <a:lnTo>
                    <a:pt x="210910" y="45533"/>
                  </a:lnTo>
                  <a:lnTo>
                    <a:pt x="170212" y="93541"/>
                  </a:lnTo>
                  <a:cubicBezTo>
                    <a:pt x="135555" y="148365"/>
                    <a:pt x="116134" y="212821"/>
                    <a:pt x="116134" y="280291"/>
                  </a:cubicBezTo>
                  <a:lnTo>
                    <a:pt x="117396" y="289109"/>
                  </a:lnTo>
                  <a:lnTo>
                    <a:pt x="1067" y="290872"/>
                  </a:lnTo>
                  <a:lnTo>
                    <a:pt x="0" y="280291"/>
                  </a:lnTo>
                  <a:cubicBezTo>
                    <a:pt x="0" y="171315"/>
                    <a:pt x="55214" y="75235"/>
                    <a:pt x="139194" y="184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7" name="任意多边形 16"/>
            <p:cNvSpPr/>
            <p:nvPr/>
          </p:nvSpPr>
          <p:spPr>
            <a:xfrm rot="20406857">
              <a:off x="1244838" y="4371340"/>
              <a:ext cx="210910" cy="290872"/>
            </a:xfrm>
            <a:custGeom>
              <a:avLst/>
              <a:gdLst>
                <a:gd name="connsiteX0" fmla="*/ 173277 w 210910"/>
                <a:gd name="connsiteY0" fmla="*/ 0 h 290872"/>
                <a:gd name="connsiteX1" fmla="*/ 210910 w 210910"/>
                <a:gd name="connsiteY1" fmla="*/ 45533 h 290872"/>
                <a:gd name="connsiteX2" fmla="*/ 170212 w 210910"/>
                <a:gd name="connsiteY2" fmla="*/ 93541 h 290872"/>
                <a:gd name="connsiteX3" fmla="*/ 116134 w 210910"/>
                <a:gd name="connsiteY3" fmla="*/ 280291 h 290872"/>
                <a:gd name="connsiteX4" fmla="*/ 117396 w 210910"/>
                <a:gd name="connsiteY4" fmla="*/ 289109 h 290872"/>
                <a:gd name="connsiteX5" fmla="*/ 1067 w 210910"/>
                <a:gd name="connsiteY5" fmla="*/ 290872 h 290872"/>
                <a:gd name="connsiteX6" fmla="*/ 0 w 210910"/>
                <a:gd name="connsiteY6" fmla="*/ 280291 h 290872"/>
                <a:gd name="connsiteX7" fmla="*/ 139194 w 210910"/>
                <a:gd name="connsiteY7" fmla="*/ 18499 h 29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910" h="290872">
                  <a:moveTo>
                    <a:pt x="173277" y="0"/>
                  </a:moveTo>
                  <a:lnTo>
                    <a:pt x="210910" y="45533"/>
                  </a:lnTo>
                  <a:lnTo>
                    <a:pt x="170212" y="93541"/>
                  </a:lnTo>
                  <a:cubicBezTo>
                    <a:pt x="135555" y="148365"/>
                    <a:pt x="116134" y="212821"/>
                    <a:pt x="116134" y="280291"/>
                  </a:cubicBezTo>
                  <a:lnTo>
                    <a:pt x="117396" y="289109"/>
                  </a:lnTo>
                  <a:lnTo>
                    <a:pt x="1067" y="290872"/>
                  </a:lnTo>
                  <a:lnTo>
                    <a:pt x="0" y="280291"/>
                  </a:lnTo>
                  <a:cubicBezTo>
                    <a:pt x="0" y="171315"/>
                    <a:pt x="55214" y="75235"/>
                    <a:pt x="139194" y="184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grpSp>
      <p:sp>
        <p:nvSpPr>
          <p:cNvPr id="18" name="矩形 17"/>
          <p:cNvSpPr/>
          <p:nvPr/>
        </p:nvSpPr>
        <p:spPr>
          <a:xfrm>
            <a:off x="1288529" y="1997138"/>
            <a:ext cx="4087402" cy="4000775"/>
          </a:xfrm>
          <a:prstGeom prst="rect">
            <a:avLst/>
          </a:prstGeom>
        </p:spPr>
        <p:txBody>
          <a:bodyPr wrap="square">
            <a:spAutoFit/>
          </a:bodyPr>
          <a:lstStyle/>
          <a:p>
            <a:pPr marL="0" marR="0" lvl="0" indent="0" algn="just" defTabSz="914400" rtl="0" eaLnBrk="1" fontAlgn="auto" latinLnBrk="0" hangingPunct="1">
              <a:lnSpc>
                <a:spcPts val="28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量子产品携带接近人体辐射波长</a:t>
            </a:r>
            <a:r>
              <a:rPr lang="zh-CN" altLang="en-US" sz="1600" dirty="0">
                <a:solidFill>
                  <a:srgbClr val="FFFFFF"/>
                </a:solidFill>
                <a:latin typeface="Arial" panose="020F0502020204030204"/>
                <a:ea typeface="微软雅黑"/>
                <a:cs typeface="+mn-ea"/>
                <a:sym typeface="+mn-lt"/>
              </a:rPr>
              <a:t>的</a:t>
            </a:r>
            <a:r>
              <a:rPr kumimoji="0" lang="zh-CN" altLang="en-US" sz="1600" b="0"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量子能量波”。真正量子产品所拥有的量子能量波进入人体生物电场后，利用频率共振原理，与人体生物电发生和谐共振，协调人体内的电流平衡，产生高达每秒上亿次的高频震动波，该高频震动波人体无法感受到，但可以抖落剥离微循环内壁的脂质斑块、毒垢、血栓，迅速改善微循环达到加快微循环流量和流速，使得身体所有细胞有充足的氧气，养分供应，毒素得以排除体外，恢复人体的自我疗愈功能。</a:t>
            </a:r>
          </a:p>
        </p:txBody>
      </p:sp>
      <p:sp>
        <p:nvSpPr>
          <p:cNvPr id="20" name="文本框 19">
            <a:extLst>
              <a:ext uri="{FF2B5EF4-FFF2-40B4-BE49-F238E27FC236}">
                <a16:creationId xmlns:a16="http://schemas.microsoft.com/office/drawing/2014/main" id="{F1530C28-897D-16B3-DBEA-77E1E9E96843}"/>
              </a:ext>
            </a:extLst>
          </p:cNvPr>
          <p:cNvSpPr txBox="1"/>
          <p:nvPr/>
        </p:nvSpPr>
        <p:spPr>
          <a:xfrm>
            <a:off x="6215406" y="3202479"/>
            <a:ext cx="5394040" cy="1846659"/>
          </a:xfrm>
          <a:prstGeom prst="rect">
            <a:avLst/>
          </a:prstGeom>
          <a:noFill/>
        </p:spPr>
        <p:txBody>
          <a:bodyPr wrap="square" rtlCol="0">
            <a:spAutoFit/>
          </a:bodyPr>
          <a:lstStyle/>
          <a:p>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让细胞实现</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a:p>
            <a:r>
              <a:rPr kumimoji="0" lang="zh-CN" altLang="en-US" sz="2400" b="1" i="0" u="none" strike="noStrike" kern="1200" cap="none" spc="0" normalizeH="0" baseline="0" noProof="0" dirty="0">
                <a:ln>
                  <a:noFill/>
                </a:ln>
                <a:solidFill>
                  <a:srgbClr val="F36B04"/>
                </a:solidFill>
                <a:effectLst/>
                <a:uLnTx/>
                <a:uFillTx/>
                <a:latin typeface="微软雅黑" panose="020B0503020204020204" pitchFamily="34" charset="-122"/>
                <a:ea typeface="微软雅黑" panose="020B0503020204020204" pitchFamily="34" charset="-122"/>
                <a:cs typeface="+mn-ea"/>
                <a:sym typeface="+mn-lt"/>
              </a:rPr>
              <a:t>自我修复→脏器修复→系统修复</a:t>
            </a:r>
            <a:endParaRPr kumimoji="0" lang="en-US" altLang="zh-CN" sz="2400" b="1" i="0" u="none" strike="noStrike" kern="1200" cap="none" spc="0" normalizeH="0" baseline="0" noProof="0" dirty="0">
              <a:ln>
                <a:noFill/>
              </a:ln>
              <a:solidFill>
                <a:srgbClr val="F36B04"/>
              </a:solidFill>
              <a:effectLst/>
              <a:uLnTx/>
              <a:uFillTx/>
              <a:latin typeface="微软雅黑" panose="020B0503020204020204" pitchFamily="34" charset="-122"/>
              <a:ea typeface="微软雅黑" panose="020B0503020204020204" pitchFamily="34" charset="-122"/>
              <a:cs typeface="+mn-ea"/>
              <a:sym typeface="+mn-lt"/>
            </a:endParaRPr>
          </a:p>
          <a:p>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恢复健康体质，延缓衰老，增强寿命，提升生命品质。</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a:p>
            <a:endParaRPr lang="zh-CN" altLang="en-US" dirty="0"/>
          </a:p>
        </p:txBody>
      </p:sp>
    </p:spTree>
    <p:extLst>
      <p:ext uri="{BB962C8B-B14F-4D97-AF65-F5344CB8AC3E}">
        <p14:creationId xmlns:p14="http://schemas.microsoft.com/office/powerpoint/2010/main" val="136820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227330" y="0"/>
            <a:ext cx="6964669" cy="3249976"/>
          </a:xfrm>
          <a:prstGeom prst="rect">
            <a:avLst/>
          </a:prstGeom>
          <a:solidFill>
            <a:srgbClr val="F36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sp>
        <p:nvSpPr>
          <p:cNvPr id="6" name="六边形 5"/>
          <p:cNvSpPr/>
          <p:nvPr/>
        </p:nvSpPr>
        <p:spPr>
          <a:xfrm rot="5400000">
            <a:off x="5913736" y="767193"/>
            <a:ext cx="1990086" cy="1715591"/>
          </a:xfrm>
          <a:prstGeom prst="hexagon">
            <a:avLst>
              <a:gd name="adj" fmla="val 28852"/>
              <a:gd name="vf" fmla="val 115470"/>
            </a:avLst>
          </a:prstGeom>
          <a:solidFill>
            <a:srgbClr val="FAC5B3">
              <a:alpha val="47000"/>
            </a:srgb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8" name="矩形 7"/>
          <p:cNvSpPr/>
          <p:nvPr/>
        </p:nvSpPr>
        <p:spPr>
          <a:xfrm>
            <a:off x="8014922" y="758272"/>
            <a:ext cx="3647152" cy="175432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0000">
                    <a:lumMod val="95000"/>
                    <a:lumOff val="5000"/>
                  </a:srgbClr>
                </a:solidFill>
                <a:effectLst/>
                <a:uLnTx/>
                <a:uFillTx/>
                <a:latin typeface="Agency FB" panose="020B0503020202020204" pitchFamily="34" charset="0"/>
                <a:ea typeface="微软雅黑"/>
                <a:cs typeface="+mn-cs"/>
                <a:sym typeface="+mn-lt"/>
              </a:rPr>
              <a:t>纵向标量波</a:t>
            </a:r>
            <a:endParaRPr kumimoji="0" lang="en-US" altLang="zh-CN" sz="5400" b="1" i="0" u="none" strike="noStrike" kern="1200" cap="none" spc="0" normalizeH="0" baseline="0" noProof="0" dirty="0">
              <a:ln>
                <a:noFill/>
              </a:ln>
              <a:solidFill>
                <a:srgbClr val="000000">
                  <a:lumMod val="95000"/>
                  <a:lumOff val="5000"/>
                </a:srgbClr>
              </a:solidFill>
              <a:effectLst/>
              <a:uLnTx/>
              <a:uFillTx/>
              <a:latin typeface="Agency FB" panose="020B0503020202020204" pitchFamily="34" charset="0"/>
              <a:ea typeface="微软雅黑"/>
              <a:cs typeface="+mn-cs"/>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0000">
                    <a:lumMod val="95000"/>
                    <a:lumOff val="5000"/>
                  </a:srgbClr>
                </a:solidFill>
                <a:effectLst/>
                <a:uLnTx/>
                <a:uFillTx/>
                <a:latin typeface="Agency FB" panose="020B0503020202020204" pitchFamily="34" charset="0"/>
                <a:ea typeface="微软雅黑"/>
                <a:cs typeface="+mn-cs"/>
                <a:sym typeface="+mn-lt"/>
              </a:rPr>
              <a:t>技术</a:t>
            </a:r>
            <a:endParaRPr kumimoji="0" lang="en-US" altLang="zh-CN" sz="5400" b="1" i="0" u="none" strike="noStrike" kern="1200" cap="none" spc="0" normalizeH="0" baseline="0" noProof="0" dirty="0">
              <a:ln>
                <a:noFill/>
              </a:ln>
              <a:solidFill>
                <a:srgbClr val="000000">
                  <a:lumMod val="95000"/>
                  <a:lumOff val="5000"/>
                </a:srgbClr>
              </a:solidFill>
              <a:effectLst/>
              <a:uLnTx/>
              <a:uFillTx/>
              <a:latin typeface="Agency FB" panose="020B0503020202020204" pitchFamily="34" charset="0"/>
              <a:ea typeface="微软雅黑"/>
              <a:cs typeface="+mn-cs"/>
              <a:sym typeface="+mn-lt"/>
            </a:endParaRPr>
          </a:p>
        </p:txBody>
      </p:sp>
      <p:sp>
        <p:nvSpPr>
          <p:cNvPr id="9" name="矩形 8"/>
          <p:cNvSpPr/>
          <p:nvPr/>
        </p:nvSpPr>
        <p:spPr>
          <a:xfrm>
            <a:off x="5602409" y="3930250"/>
            <a:ext cx="5997243" cy="150374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F0502020204030204"/>
                <a:ea typeface="微软雅黑"/>
                <a:cs typeface="+mn-ea"/>
                <a:sym typeface="+mn-lt"/>
              </a:rPr>
              <a:t>纵向标量</a:t>
            </a:r>
            <a:r>
              <a:rPr lang="zh-CN" altLang="en-US" sz="1600" b="1" dirty="0">
                <a:solidFill>
                  <a:srgbClr val="000000">
                    <a:lumMod val="75000"/>
                    <a:lumOff val="25000"/>
                  </a:srgbClr>
                </a:solidFill>
                <a:latin typeface="Arial" panose="020F0502020204030204"/>
                <a:ea typeface="微软雅黑"/>
                <a:cs typeface="+mn-ea"/>
                <a:sym typeface="+mn-lt"/>
              </a:rPr>
              <a:t>蕴含巨大的生物能量</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Arial" panose="020F0502020204030204"/>
                <a:ea typeface="微软雅黑"/>
                <a:cs typeface="+mn-ea"/>
                <a:sym typeface="+mn-lt"/>
              </a:rPr>
              <a:t>，可以在一定距离内瞬间发生作用，并突破光速和相对论的限制。</a:t>
            </a:r>
            <a:r>
              <a:rPr kumimoji="0" lang="zh-CN" altLang="en-US" sz="2400" b="1" i="0" u="none" strike="noStrike" kern="1200" cap="none" spc="0" normalizeH="0" baseline="0" noProof="0" dirty="0">
                <a:ln>
                  <a:noFill/>
                </a:ln>
                <a:solidFill>
                  <a:srgbClr val="C00000"/>
                </a:solidFill>
                <a:effectLst/>
                <a:uLnTx/>
                <a:uFillTx/>
                <a:latin typeface="Arial" panose="020F0502020204030204"/>
                <a:ea typeface="微软雅黑"/>
                <a:cs typeface="+mn-ea"/>
                <a:sym typeface="+mn-lt"/>
              </a:rPr>
              <a:t>激活人体自愈系统达到平衡状态，重建生命活力。</a:t>
            </a:r>
            <a:endParaRPr kumimoji="0" lang="en-US" altLang="zh-CN" sz="1600" b="1" i="0" u="none" strike="noStrike" kern="1200" cap="none" spc="0" normalizeH="0" baseline="0" noProof="0" dirty="0">
              <a:ln>
                <a:noFill/>
              </a:ln>
              <a:solidFill>
                <a:srgbClr val="C00000"/>
              </a:solidFill>
              <a:effectLst/>
              <a:uLnTx/>
              <a:uFillTx/>
              <a:latin typeface="Arial" panose="020F0502020204030204"/>
              <a:ea typeface="微软雅黑"/>
              <a:cs typeface="+mn-ea"/>
              <a:sym typeface="+mn-lt"/>
            </a:endParaRPr>
          </a:p>
        </p:txBody>
      </p:sp>
      <p:pic>
        <p:nvPicPr>
          <p:cNvPr id="13" name="图片 12" descr="蓝色的星球&#10;&#10;描述已自动生成">
            <a:extLst>
              <a:ext uri="{FF2B5EF4-FFF2-40B4-BE49-F238E27FC236}">
                <a16:creationId xmlns:a16="http://schemas.microsoft.com/office/drawing/2014/main" id="{579DD08D-73DD-06FC-654D-93F392FFAA4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8" y="0"/>
            <a:ext cx="5219862" cy="6858000"/>
          </a:xfrm>
          <a:prstGeom prst="rect">
            <a:avLst/>
          </a:prstGeom>
        </p:spPr>
      </p:pic>
      <p:sp>
        <p:nvSpPr>
          <p:cNvPr id="3" name="文本框 2">
            <a:extLst>
              <a:ext uri="{FF2B5EF4-FFF2-40B4-BE49-F238E27FC236}">
                <a16:creationId xmlns:a16="http://schemas.microsoft.com/office/drawing/2014/main" id="{2AF81C40-F6D3-A2B1-1FE7-5FC9C03CA542}"/>
              </a:ext>
            </a:extLst>
          </p:cNvPr>
          <p:cNvSpPr txBox="1"/>
          <p:nvPr/>
        </p:nvSpPr>
        <p:spPr>
          <a:xfrm>
            <a:off x="8014922" y="388940"/>
            <a:ext cx="1107996" cy="369332"/>
          </a:xfrm>
          <a:prstGeom prst="rect">
            <a:avLst/>
          </a:prstGeom>
          <a:noFill/>
        </p:spPr>
        <p:txBody>
          <a:bodyPr wrap="none" rtlCol="0">
            <a:spAutoFit/>
          </a:bodyPr>
          <a:lstStyle/>
          <a:p>
            <a:r>
              <a:rPr lang="zh-CN" altLang="en-US" b="1" dirty="0"/>
              <a:t>核心科技</a:t>
            </a:r>
          </a:p>
        </p:txBody>
      </p:sp>
      <p:pic>
        <p:nvPicPr>
          <p:cNvPr id="10" name="图片 9" descr="文本&#10;&#10;描述已自动生成">
            <a:extLst>
              <a:ext uri="{FF2B5EF4-FFF2-40B4-BE49-F238E27FC236}">
                <a16:creationId xmlns:a16="http://schemas.microsoft.com/office/drawing/2014/main" id="{0579E81C-8234-B34D-FB69-09192DE4FC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9664" y="5977429"/>
            <a:ext cx="3331175" cy="666235"/>
          </a:xfrm>
          <a:prstGeom prst="rect">
            <a:avLst/>
          </a:prstGeom>
        </p:spPr>
      </p:pic>
      <p:grpSp>
        <p:nvGrpSpPr>
          <p:cNvPr id="11" name="组合 10">
            <a:extLst>
              <a:ext uri="{FF2B5EF4-FFF2-40B4-BE49-F238E27FC236}">
                <a16:creationId xmlns:a16="http://schemas.microsoft.com/office/drawing/2014/main" id="{B8AE19B7-A403-6B09-FFE4-7778D1144E91}"/>
              </a:ext>
            </a:extLst>
          </p:cNvPr>
          <p:cNvGrpSpPr/>
          <p:nvPr/>
        </p:nvGrpSpPr>
        <p:grpSpPr>
          <a:xfrm>
            <a:off x="6284479" y="1326293"/>
            <a:ext cx="1248600" cy="814534"/>
            <a:chOff x="6517975" y="1424005"/>
            <a:chExt cx="728663" cy="519113"/>
          </a:xfrm>
        </p:grpSpPr>
        <p:sp>
          <p:nvSpPr>
            <p:cNvPr id="12" name="Freeform 194">
              <a:extLst>
                <a:ext uri="{FF2B5EF4-FFF2-40B4-BE49-F238E27FC236}">
                  <a16:creationId xmlns:a16="http://schemas.microsoft.com/office/drawing/2014/main" id="{021BF442-C983-0392-FFA3-FD6967B3F903}"/>
                </a:ext>
              </a:extLst>
            </p:cNvPr>
            <p:cNvSpPr>
              <a:spLocks/>
            </p:cNvSpPr>
            <p:nvPr/>
          </p:nvSpPr>
          <p:spPr bwMode="auto">
            <a:xfrm>
              <a:off x="6644975" y="1604980"/>
              <a:ext cx="474663" cy="161925"/>
            </a:xfrm>
            <a:custGeom>
              <a:avLst/>
              <a:gdLst>
                <a:gd name="T0" fmla="*/ 54 w 108"/>
                <a:gd name="T1" fmla="*/ 0 h 37"/>
                <a:gd name="T2" fmla="*/ 24 w 108"/>
                <a:gd name="T3" fmla="*/ 6 h 37"/>
                <a:gd name="T4" fmla="*/ 0 w 108"/>
                <a:gd name="T5" fmla="*/ 22 h 37"/>
                <a:gd name="T6" fmla="*/ 14 w 108"/>
                <a:gd name="T7" fmla="*/ 37 h 37"/>
                <a:gd name="T8" fmla="*/ 32 w 108"/>
                <a:gd name="T9" fmla="*/ 25 h 37"/>
                <a:gd name="T10" fmla="*/ 54 w 108"/>
                <a:gd name="T11" fmla="*/ 20 h 37"/>
                <a:gd name="T12" fmla="*/ 76 w 108"/>
                <a:gd name="T13" fmla="*/ 25 h 37"/>
                <a:gd name="T14" fmla="*/ 94 w 108"/>
                <a:gd name="T15" fmla="*/ 37 h 37"/>
                <a:gd name="T16" fmla="*/ 108 w 108"/>
                <a:gd name="T17" fmla="*/ 22 h 37"/>
                <a:gd name="T18" fmla="*/ 84 w 108"/>
                <a:gd name="T19" fmla="*/ 6 h 37"/>
                <a:gd name="T20" fmla="*/ 54 w 10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37">
                  <a:moveTo>
                    <a:pt x="54" y="0"/>
                  </a:moveTo>
                  <a:cubicBezTo>
                    <a:pt x="43" y="0"/>
                    <a:pt x="33" y="2"/>
                    <a:pt x="24" y="6"/>
                  </a:cubicBezTo>
                  <a:cubicBezTo>
                    <a:pt x="15" y="10"/>
                    <a:pt x="7" y="15"/>
                    <a:pt x="0" y="22"/>
                  </a:cubicBezTo>
                  <a:cubicBezTo>
                    <a:pt x="14" y="37"/>
                    <a:pt x="14" y="37"/>
                    <a:pt x="14" y="37"/>
                  </a:cubicBezTo>
                  <a:cubicBezTo>
                    <a:pt x="19" y="32"/>
                    <a:pt x="25" y="28"/>
                    <a:pt x="32" y="25"/>
                  </a:cubicBezTo>
                  <a:cubicBezTo>
                    <a:pt x="39" y="22"/>
                    <a:pt x="46" y="20"/>
                    <a:pt x="54" y="20"/>
                  </a:cubicBezTo>
                  <a:cubicBezTo>
                    <a:pt x="62" y="20"/>
                    <a:pt x="69" y="22"/>
                    <a:pt x="76" y="25"/>
                  </a:cubicBezTo>
                  <a:cubicBezTo>
                    <a:pt x="83" y="28"/>
                    <a:pt x="89" y="32"/>
                    <a:pt x="94" y="37"/>
                  </a:cubicBezTo>
                  <a:cubicBezTo>
                    <a:pt x="108" y="22"/>
                    <a:pt x="108" y="22"/>
                    <a:pt x="108" y="22"/>
                  </a:cubicBezTo>
                  <a:cubicBezTo>
                    <a:pt x="101" y="15"/>
                    <a:pt x="93" y="10"/>
                    <a:pt x="84" y="6"/>
                  </a:cubicBezTo>
                  <a:cubicBezTo>
                    <a:pt x="75" y="2"/>
                    <a:pt x="65" y="0"/>
                    <a:pt x="54" y="0"/>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5">
              <a:extLst>
                <a:ext uri="{FF2B5EF4-FFF2-40B4-BE49-F238E27FC236}">
                  <a16:creationId xmlns:a16="http://schemas.microsoft.com/office/drawing/2014/main" id="{21F4DA18-5404-94F3-A212-B24A62B6F481}"/>
                </a:ext>
              </a:extLst>
            </p:cNvPr>
            <p:cNvSpPr>
              <a:spLocks/>
            </p:cNvSpPr>
            <p:nvPr/>
          </p:nvSpPr>
          <p:spPr bwMode="auto">
            <a:xfrm>
              <a:off x="6768800" y="1784368"/>
              <a:ext cx="223838" cy="158750"/>
            </a:xfrm>
            <a:custGeom>
              <a:avLst/>
              <a:gdLst>
                <a:gd name="T0" fmla="*/ 26 w 51"/>
                <a:gd name="T1" fmla="*/ 0 h 36"/>
                <a:gd name="T2" fmla="*/ 12 w 51"/>
                <a:gd name="T3" fmla="*/ 3 h 36"/>
                <a:gd name="T4" fmla="*/ 0 w 51"/>
                <a:gd name="T5" fmla="*/ 10 h 36"/>
                <a:gd name="T6" fmla="*/ 26 w 51"/>
                <a:gd name="T7" fmla="*/ 36 h 36"/>
                <a:gd name="T8" fmla="*/ 51 w 51"/>
                <a:gd name="T9" fmla="*/ 10 h 36"/>
                <a:gd name="T10" fmla="*/ 40 w 51"/>
                <a:gd name="T11" fmla="*/ 3 h 36"/>
                <a:gd name="T12" fmla="*/ 26 w 51"/>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26" y="0"/>
                  </a:moveTo>
                  <a:cubicBezTo>
                    <a:pt x="21" y="0"/>
                    <a:pt x="16" y="1"/>
                    <a:pt x="12" y="3"/>
                  </a:cubicBezTo>
                  <a:cubicBezTo>
                    <a:pt x="8" y="5"/>
                    <a:pt x="4" y="7"/>
                    <a:pt x="0" y="10"/>
                  </a:cubicBezTo>
                  <a:cubicBezTo>
                    <a:pt x="26" y="36"/>
                    <a:pt x="26" y="36"/>
                    <a:pt x="26" y="36"/>
                  </a:cubicBezTo>
                  <a:cubicBezTo>
                    <a:pt x="51" y="10"/>
                    <a:pt x="51" y="10"/>
                    <a:pt x="51" y="10"/>
                  </a:cubicBezTo>
                  <a:cubicBezTo>
                    <a:pt x="48" y="7"/>
                    <a:pt x="44" y="5"/>
                    <a:pt x="40" y="3"/>
                  </a:cubicBezTo>
                  <a:cubicBezTo>
                    <a:pt x="36" y="1"/>
                    <a:pt x="31" y="0"/>
                    <a:pt x="26" y="0"/>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96">
              <a:extLst>
                <a:ext uri="{FF2B5EF4-FFF2-40B4-BE49-F238E27FC236}">
                  <a16:creationId xmlns:a16="http://schemas.microsoft.com/office/drawing/2014/main" id="{2F87CCC1-F2B8-82EA-34F8-548EBAD810A0}"/>
                </a:ext>
              </a:extLst>
            </p:cNvPr>
            <p:cNvSpPr>
              <a:spLocks/>
            </p:cNvSpPr>
            <p:nvPr/>
          </p:nvSpPr>
          <p:spPr bwMode="auto">
            <a:xfrm>
              <a:off x="6517975" y="1424005"/>
              <a:ext cx="728663" cy="215900"/>
            </a:xfrm>
            <a:custGeom>
              <a:avLst/>
              <a:gdLst>
                <a:gd name="T0" fmla="*/ 149 w 166"/>
                <a:gd name="T1" fmla="*/ 20 h 49"/>
                <a:gd name="T2" fmla="*/ 129 w 166"/>
                <a:gd name="T3" fmla="*/ 9 h 49"/>
                <a:gd name="T4" fmla="*/ 107 w 166"/>
                <a:gd name="T5" fmla="*/ 2 h 49"/>
                <a:gd name="T6" fmla="*/ 83 w 166"/>
                <a:gd name="T7" fmla="*/ 0 h 49"/>
                <a:gd name="T8" fmla="*/ 59 w 166"/>
                <a:gd name="T9" fmla="*/ 2 h 49"/>
                <a:gd name="T10" fmla="*/ 37 w 166"/>
                <a:gd name="T11" fmla="*/ 9 h 49"/>
                <a:gd name="T12" fmla="*/ 17 w 166"/>
                <a:gd name="T13" fmla="*/ 20 h 49"/>
                <a:gd name="T14" fmla="*/ 0 w 166"/>
                <a:gd name="T15" fmla="*/ 34 h 49"/>
                <a:gd name="T16" fmla="*/ 14 w 166"/>
                <a:gd name="T17" fmla="*/ 48 h 49"/>
                <a:gd name="T18" fmla="*/ 28 w 166"/>
                <a:gd name="T19" fmla="*/ 37 h 49"/>
                <a:gd name="T20" fmla="*/ 45 w 166"/>
                <a:gd name="T21" fmla="*/ 28 h 49"/>
                <a:gd name="T22" fmla="*/ 63 w 166"/>
                <a:gd name="T23" fmla="*/ 22 h 49"/>
                <a:gd name="T24" fmla="*/ 83 w 166"/>
                <a:gd name="T25" fmla="*/ 20 h 49"/>
                <a:gd name="T26" fmla="*/ 102 w 166"/>
                <a:gd name="T27" fmla="*/ 22 h 49"/>
                <a:gd name="T28" fmla="*/ 121 w 166"/>
                <a:gd name="T29" fmla="*/ 28 h 49"/>
                <a:gd name="T30" fmla="*/ 137 w 166"/>
                <a:gd name="T31" fmla="*/ 37 h 49"/>
                <a:gd name="T32" fmla="*/ 152 w 166"/>
                <a:gd name="T33" fmla="*/ 49 h 49"/>
                <a:gd name="T34" fmla="*/ 166 w 166"/>
                <a:gd name="T35" fmla="*/ 34 h 49"/>
                <a:gd name="T36" fmla="*/ 149 w 166"/>
                <a:gd name="T37"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49">
                  <a:moveTo>
                    <a:pt x="149" y="20"/>
                  </a:moveTo>
                  <a:cubicBezTo>
                    <a:pt x="142" y="15"/>
                    <a:pt x="136" y="12"/>
                    <a:pt x="129" y="9"/>
                  </a:cubicBezTo>
                  <a:cubicBezTo>
                    <a:pt x="122" y="6"/>
                    <a:pt x="114" y="4"/>
                    <a:pt x="107" y="2"/>
                  </a:cubicBezTo>
                  <a:cubicBezTo>
                    <a:pt x="99" y="0"/>
                    <a:pt x="91" y="0"/>
                    <a:pt x="83" y="0"/>
                  </a:cubicBezTo>
                  <a:cubicBezTo>
                    <a:pt x="75" y="0"/>
                    <a:pt x="67" y="0"/>
                    <a:pt x="59" y="2"/>
                  </a:cubicBezTo>
                  <a:cubicBezTo>
                    <a:pt x="52" y="4"/>
                    <a:pt x="44" y="6"/>
                    <a:pt x="37" y="9"/>
                  </a:cubicBezTo>
                  <a:cubicBezTo>
                    <a:pt x="30" y="12"/>
                    <a:pt x="24" y="15"/>
                    <a:pt x="17" y="20"/>
                  </a:cubicBezTo>
                  <a:cubicBezTo>
                    <a:pt x="11" y="24"/>
                    <a:pt x="5" y="28"/>
                    <a:pt x="0" y="34"/>
                  </a:cubicBezTo>
                  <a:cubicBezTo>
                    <a:pt x="14" y="48"/>
                    <a:pt x="14" y="48"/>
                    <a:pt x="14" y="48"/>
                  </a:cubicBezTo>
                  <a:cubicBezTo>
                    <a:pt x="18" y="44"/>
                    <a:pt x="23" y="40"/>
                    <a:pt x="28" y="37"/>
                  </a:cubicBezTo>
                  <a:cubicBezTo>
                    <a:pt x="34" y="33"/>
                    <a:pt x="39" y="30"/>
                    <a:pt x="45" y="28"/>
                  </a:cubicBezTo>
                  <a:cubicBezTo>
                    <a:pt x="51" y="25"/>
                    <a:pt x="57" y="23"/>
                    <a:pt x="63" y="22"/>
                  </a:cubicBezTo>
                  <a:cubicBezTo>
                    <a:pt x="70" y="21"/>
                    <a:pt x="76" y="20"/>
                    <a:pt x="83" y="20"/>
                  </a:cubicBezTo>
                  <a:cubicBezTo>
                    <a:pt x="90" y="20"/>
                    <a:pt x="96" y="21"/>
                    <a:pt x="102" y="22"/>
                  </a:cubicBezTo>
                  <a:cubicBezTo>
                    <a:pt x="109" y="23"/>
                    <a:pt x="115" y="25"/>
                    <a:pt x="121" y="28"/>
                  </a:cubicBezTo>
                  <a:cubicBezTo>
                    <a:pt x="127" y="30"/>
                    <a:pt x="132" y="33"/>
                    <a:pt x="137" y="37"/>
                  </a:cubicBezTo>
                  <a:cubicBezTo>
                    <a:pt x="143" y="40"/>
                    <a:pt x="147" y="44"/>
                    <a:pt x="152" y="49"/>
                  </a:cubicBezTo>
                  <a:cubicBezTo>
                    <a:pt x="166" y="34"/>
                    <a:pt x="166" y="34"/>
                    <a:pt x="166" y="34"/>
                  </a:cubicBezTo>
                  <a:cubicBezTo>
                    <a:pt x="161" y="29"/>
                    <a:pt x="155" y="24"/>
                    <a:pt x="149" y="20"/>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86437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游戏机, 食物&#10;&#10;描述已自动生成">
            <a:extLst>
              <a:ext uri="{FF2B5EF4-FFF2-40B4-BE49-F238E27FC236}">
                <a16:creationId xmlns:a16="http://schemas.microsoft.com/office/drawing/2014/main" id="{2C3C89B4-FB97-7262-9D32-5D99E6B4F7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72648" y="0"/>
            <a:ext cx="5519350" cy="6858000"/>
          </a:xfrm>
          <a:prstGeom prst="rect">
            <a:avLst/>
          </a:prstGeom>
        </p:spPr>
      </p:pic>
      <p:sp>
        <p:nvSpPr>
          <p:cNvPr id="7" name="矩形 6"/>
          <p:cNvSpPr/>
          <p:nvPr/>
        </p:nvSpPr>
        <p:spPr>
          <a:xfrm>
            <a:off x="701498" y="1779629"/>
            <a:ext cx="3262432"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rPr>
              <a:t>生物量子信息</a:t>
            </a:r>
            <a:endParaRPr kumimoji="0" lang="en-US" altLang="zh-CN" sz="40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endParaRPr>
          </a:p>
        </p:txBody>
      </p:sp>
      <p:grpSp>
        <p:nvGrpSpPr>
          <p:cNvPr id="14" name="组合 13">
            <a:extLst>
              <a:ext uri="{FF2B5EF4-FFF2-40B4-BE49-F238E27FC236}">
                <a16:creationId xmlns:a16="http://schemas.microsoft.com/office/drawing/2014/main" id="{06008365-5A76-3A6C-1EFE-6EBDE2C2D03D}"/>
              </a:ext>
            </a:extLst>
          </p:cNvPr>
          <p:cNvGrpSpPr/>
          <p:nvPr/>
        </p:nvGrpSpPr>
        <p:grpSpPr>
          <a:xfrm>
            <a:off x="4959178" y="1883612"/>
            <a:ext cx="1136822" cy="1149178"/>
            <a:chOff x="924170" y="2476946"/>
            <a:chExt cx="1136822" cy="1149178"/>
          </a:xfrm>
        </p:grpSpPr>
        <p:sp>
          <p:nvSpPr>
            <p:cNvPr id="8" name="矩形 7"/>
            <p:cNvSpPr/>
            <p:nvPr/>
          </p:nvSpPr>
          <p:spPr>
            <a:xfrm>
              <a:off x="924170" y="2476946"/>
              <a:ext cx="1136822" cy="1149178"/>
            </a:xfrm>
            <a:prstGeom prst="rect">
              <a:avLst/>
            </a:prstGeom>
            <a:solidFill>
              <a:srgbClr val="F36B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grpSp>
          <p:nvGrpSpPr>
            <p:cNvPr id="34" name="组合 33"/>
            <p:cNvGrpSpPr/>
            <p:nvPr/>
          </p:nvGrpSpPr>
          <p:grpSpPr>
            <a:xfrm>
              <a:off x="1241982" y="2824523"/>
              <a:ext cx="497736" cy="474662"/>
              <a:chOff x="5373688" y="4162426"/>
              <a:chExt cx="479425" cy="457200"/>
            </a:xfrm>
          </p:grpSpPr>
          <p:sp>
            <p:nvSpPr>
              <p:cNvPr id="31" name="Freeform 82"/>
              <p:cNvSpPr>
                <a:spLocks/>
              </p:cNvSpPr>
              <p:nvPr/>
            </p:nvSpPr>
            <p:spPr bwMode="auto">
              <a:xfrm>
                <a:off x="5373688" y="4251326"/>
                <a:ext cx="201613" cy="184150"/>
              </a:xfrm>
              <a:custGeom>
                <a:avLst/>
                <a:gdLst>
                  <a:gd name="T0" fmla="*/ 54 w 54"/>
                  <a:gd name="T1" fmla="*/ 0 h 49"/>
                  <a:gd name="T2" fmla="*/ 25 w 54"/>
                  <a:gd name="T3" fmla="*/ 0 h 49"/>
                  <a:gd name="T4" fmla="*/ 0 w 54"/>
                  <a:gd name="T5" fmla="*/ 25 h 49"/>
                  <a:gd name="T6" fmla="*/ 25 w 54"/>
                  <a:gd name="T7" fmla="*/ 49 h 49"/>
                  <a:gd name="T8" fmla="*/ 54 w 54"/>
                  <a:gd name="T9" fmla="*/ 49 h 49"/>
                  <a:gd name="T10" fmla="*/ 54 w 54"/>
                  <a:gd name="T11" fmla="*/ 0 h 49"/>
                </a:gdLst>
                <a:ahLst/>
                <a:cxnLst>
                  <a:cxn ang="0">
                    <a:pos x="T0" y="T1"/>
                  </a:cxn>
                  <a:cxn ang="0">
                    <a:pos x="T2" y="T3"/>
                  </a:cxn>
                  <a:cxn ang="0">
                    <a:pos x="T4" y="T5"/>
                  </a:cxn>
                  <a:cxn ang="0">
                    <a:pos x="T6" y="T7"/>
                  </a:cxn>
                  <a:cxn ang="0">
                    <a:pos x="T8" y="T9"/>
                  </a:cxn>
                  <a:cxn ang="0">
                    <a:pos x="T10" y="T11"/>
                  </a:cxn>
                </a:cxnLst>
                <a:rect l="0" t="0" r="r" b="b"/>
                <a:pathLst>
                  <a:path w="54" h="49">
                    <a:moveTo>
                      <a:pt x="54" y="0"/>
                    </a:moveTo>
                    <a:cubicBezTo>
                      <a:pt x="25" y="0"/>
                      <a:pt x="25" y="0"/>
                      <a:pt x="25" y="0"/>
                    </a:cubicBezTo>
                    <a:cubicBezTo>
                      <a:pt x="11" y="0"/>
                      <a:pt x="0" y="11"/>
                      <a:pt x="0" y="25"/>
                    </a:cubicBezTo>
                    <a:cubicBezTo>
                      <a:pt x="0" y="38"/>
                      <a:pt x="11" y="49"/>
                      <a:pt x="25" y="49"/>
                    </a:cubicBezTo>
                    <a:cubicBezTo>
                      <a:pt x="54" y="49"/>
                      <a:pt x="54" y="49"/>
                      <a:pt x="54" y="49"/>
                    </a:cubicBezTo>
                    <a:lnTo>
                      <a:pt x="5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32" name="Freeform 83"/>
              <p:cNvSpPr>
                <a:spLocks/>
              </p:cNvSpPr>
              <p:nvPr/>
            </p:nvSpPr>
            <p:spPr bwMode="auto">
              <a:xfrm>
                <a:off x="5613400" y="4162426"/>
                <a:ext cx="239713" cy="368300"/>
              </a:xfrm>
              <a:custGeom>
                <a:avLst/>
                <a:gdLst>
                  <a:gd name="T0" fmla="*/ 0 w 151"/>
                  <a:gd name="T1" fmla="*/ 56 h 232"/>
                  <a:gd name="T2" fmla="*/ 0 w 151"/>
                  <a:gd name="T3" fmla="*/ 172 h 232"/>
                  <a:gd name="T4" fmla="*/ 151 w 151"/>
                  <a:gd name="T5" fmla="*/ 232 h 232"/>
                  <a:gd name="T6" fmla="*/ 151 w 151"/>
                  <a:gd name="T7" fmla="*/ 0 h 232"/>
                  <a:gd name="T8" fmla="*/ 0 w 151"/>
                  <a:gd name="T9" fmla="*/ 56 h 232"/>
                </a:gdLst>
                <a:ahLst/>
                <a:cxnLst>
                  <a:cxn ang="0">
                    <a:pos x="T0" y="T1"/>
                  </a:cxn>
                  <a:cxn ang="0">
                    <a:pos x="T2" y="T3"/>
                  </a:cxn>
                  <a:cxn ang="0">
                    <a:pos x="T4" y="T5"/>
                  </a:cxn>
                  <a:cxn ang="0">
                    <a:pos x="T6" y="T7"/>
                  </a:cxn>
                  <a:cxn ang="0">
                    <a:pos x="T8" y="T9"/>
                  </a:cxn>
                </a:cxnLst>
                <a:rect l="0" t="0" r="r" b="b"/>
                <a:pathLst>
                  <a:path w="151" h="232">
                    <a:moveTo>
                      <a:pt x="0" y="56"/>
                    </a:moveTo>
                    <a:lnTo>
                      <a:pt x="0" y="172"/>
                    </a:lnTo>
                    <a:lnTo>
                      <a:pt x="151" y="232"/>
                    </a:lnTo>
                    <a:lnTo>
                      <a:pt x="151" y="0"/>
                    </a:lnTo>
                    <a:lnTo>
                      <a:pt x="0"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33" name="Freeform 84"/>
              <p:cNvSpPr>
                <a:spLocks/>
              </p:cNvSpPr>
              <p:nvPr/>
            </p:nvSpPr>
            <p:spPr bwMode="auto">
              <a:xfrm>
                <a:off x="5478463" y="4473576"/>
                <a:ext cx="146050" cy="146050"/>
              </a:xfrm>
              <a:custGeom>
                <a:avLst/>
                <a:gdLst>
                  <a:gd name="T0" fmla="*/ 0 w 92"/>
                  <a:gd name="T1" fmla="*/ 0 h 92"/>
                  <a:gd name="T2" fmla="*/ 40 w 92"/>
                  <a:gd name="T3" fmla="*/ 92 h 92"/>
                  <a:gd name="T4" fmla="*/ 92 w 92"/>
                  <a:gd name="T5" fmla="*/ 71 h 92"/>
                  <a:gd name="T6" fmla="*/ 61 w 92"/>
                  <a:gd name="T7" fmla="*/ 0 h 92"/>
                  <a:gd name="T8" fmla="*/ 0 w 92"/>
                  <a:gd name="T9" fmla="*/ 0 h 92"/>
                </a:gdLst>
                <a:ahLst/>
                <a:cxnLst>
                  <a:cxn ang="0">
                    <a:pos x="T0" y="T1"/>
                  </a:cxn>
                  <a:cxn ang="0">
                    <a:pos x="T2" y="T3"/>
                  </a:cxn>
                  <a:cxn ang="0">
                    <a:pos x="T4" y="T5"/>
                  </a:cxn>
                  <a:cxn ang="0">
                    <a:pos x="T6" y="T7"/>
                  </a:cxn>
                  <a:cxn ang="0">
                    <a:pos x="T8" y="T9"/>
                  </a:cxn>
                </a:cxnLst>
                <a:rect l="0" t="0" r="r" b="b"/>
                <a:pathLst>
                  <a:path w="92" h="92">
                    <a:moveTo>
                      <a:pt x="0" y="0"/>
                    </a:moveTo>
                    <a:lnTo>
                      <a:pt x="40" y="92"/>
                    </a:lnTo>
                    <a:lnTo>
                      <a:pt x="92" y="71"/>
                    </a:lnTo>
                    <a:lnTo>
                      <a:pt x="61"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grpSp>
      </p:grpSp>
      <p:sp>
        <p:nvSpPr>
          <p:cNvPr id="35" name="矩形 34"/>
          <p:cNvSpPr/>
          <p:nvPr/>
        </p:nvSpPr>
        <p:spPr>
          <a:xfrm>
            <a:off x="684411" y="3429000"/>
            <a:ext cx="5519350" cy="161723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元素本身具有量子特性与身体特异性量子发生的和谐共振关系，一旦经过</a:t>
            </a:r>
            <a:r>
              <a:rPr kumimoji="0" lang="zh-CN" altLang="en-US" sz="2400" b="1" i="0" u="none" strike="noStrike" kern="1200" cap="none" spc="0" normalizeH="0" baseline="0" noProof="0" dirty="0">
                <a:ln>
                  <a:noFill/>
                </a:ln>
                <a:solidFill>
                  <a:srgbClr val="C00000"/>
                </a:solidFill>
                <a:effectLst/>
                <a:uLnTx/>
                <a:uFillTx/>
                <a:latin typeface="Arial" panose="020F0502020204030204"/>
                <a:ea typeface="微软雅黑"/>
                <a:cs typeface="+mn-ea"/>
                <a:sym typeface="+mn-lt"/>
              </a:rPr>
              <a:t>量子化处理</a:t>
            </a:r>
            <a:r>
              <a:rPr kumimoji="0" lang="zh-CN" altLang="en-US" sz="1800" b="1"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，便能使其改变体内资讯传输活动，疏通经络并将调节机体功能发挥到极致。</a:t>
            </a:r>
            <a:endParaRPr kumimoji="0" lang="en-US" altLang="zh-CN" sz="1800" b="1"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endParaRPr>
          </a:p>
        </p:txBody>
      </p:sp>
      <p:sp>
        <p:nvSpPr>
          <p:cNvPr id="2" name="文本框 1">
            <a:extLst>
              <a:ext uri="{FF2B5EF4-FFF2-40B4-BE49-F238E27FC236}">
                <a16:creationId xmlns:a16="http://schemas.microsoft.com/office/drawing/2014/main" id="{365D0164-D9E1-4403-0FE0-34CDF470C4C3}"/>
              </a:ext>
            </a:extLst>
          </p:cNvPr>
          <p:cNvSpPr txBox="1"/>
          <p:nvPr/>
        </p:nvSpPr>
        <p:spPr>
          <a:xfrm>
            <a:off x="701498" y="2699059"/>
            <a:ext cx="1107996" cy="369332"/>
          </a:xfrm>
          <a:prstGeom prst="rect">
            <a:avLst/>
          </a:prstGeom>
          <a:noFill/>
        </p:spPr>
        <p:txBody>
          <a:bodyPr wrap="none" rtlCol="0">
            <a:spAutoFit/>
          </a:bodyPr>
          <a:lstStyle/>
          <a:p>
            <a:r>
              <a:rPr lang="zh-CN" altLang="en-US" b="1" dirty="0"/>
              <a:t>创新科技</a:t>
            </a:r>
          </a:p>
        </p:txBody>
      </p:sp>
      <p:pic>
        <p:nvPicPr>
          <p:cNvPr id="3" name="图片 2" descr="文本&#10;&#10;描述已自动生成">
            <a:extLst>
              <a:ext uri="{FF2B5EF4-FFF2-40B4-BE49-F238E27FC236}">
                <a16:creationId xmlns:a16="http://schemas.microsoft.com/office/drawing/2014/main" id="{72D83B3E-4F7E-6F13-8259-2E3AD50E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92" y="234045"/>
            <a:ext cx="3020494" cy="604099"/>
          </a:xfrm>
          <a:prstGeom prst="rect">
            <a:avLst/>
          </a:prstGeom>
        </p:spPr>
      </p:pic>
    </p:spTree>
    <p:extLst>
      <p:ext uri="{BB962C8B-B14F-4D97-AF65-F5344CB8AC3E}">
        <p14:creationId xmlns:p14="http://schemas.microsoft.com/office/powerpoint/2010/main" val="97825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9047" y="349321"/>
            <a:ext cx="11507056" cy="6185043"/>
          </a:xfrm>
          <a:prstGeom prst="rect">
            <a:avLst/>
          </a:prstGeom>
          <a:noFill/>
          <a:ln w="82550">
            <a:solidFill>
              <a:srgbClr val="F36B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6" name="矩形 5"/>
          <p:cNvSpPr/>
          <p:nvPr/>
        </p:nvSpPr>
        <p:spPr>
          <a:xfrm>
            <a:off x="668338" y="3316031"/>
            <a:ext cx="511293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lumMod val="50000"/>
                    <a:lumOff val="50000"/>
                  </a:srgbClr>
                </a:solidFill>
                <a:effectLst/>
                <a:uLnTx/>
                <a:uFillTx/>
                <a:latin typeface="微软雅黑"/>
                <a:ea typeface="微软雅黑"/>
                <a:cs typeface="+mn-ea"/>
                <a:sym typeface="+mn-lt"/>
              </a:rPr>
              <a:t>由生物信号通过标量波制定的数据嵌入芯片中，放置在穴位上时，独特的电磁场特征将通过纵向标量波传输，自然的调节与恢复能量流动，为人体维持最佳性能。</a:t>
            </a:r>
            <a:endParaRPr kumimoji="0" lang="en-US" altLang="zh-CN" sz="2000" b="0" i="0" u="none" strike="noStrike" kern="1200" cap="none" spc="0" normalizeH="0" baseline="0" noProof="0" dirty="0">
              <a:ln>
                <a:noFill/>
              </a:ln>
              <a:solidFill>
                <a:srgbClr val="000000">
                  <a:lumMod val="50000"/>
                  <a:lumOff val="50000"/>
                </a:srgbClr>
              </a:solidFill>
              <a:effectLst/>
              <a:uLnTx/>
              <a:uFillTx/>
              <a:latin typeface="微软雅黑"/>
              <a:ea typeface="微软雅黑"/>
              <a:cs typeface="+mn-ea"/>
              <a:sym typeface="+mn-lt"/>
            </a:endParaRPr>
          </a:p>
        </p:txBody>
      </p:sp>
      <p:sp>
        <p:nvSpPr>
          <p:cNvPr id="7" name="矩形 6"/>
          <p:cNvSpPr/>
          <p:nvPr/>
        </p:nvSpPr>
        <p:spPr>
          <a:xfrm>
            <a:off x="766700" y="2576085"/>
            <a:ext cx="2339102" cy="66255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Lato Black" panose="020F0502020204030203" pitchFamily="34" charset="0"/>
                <a:sym typeface="+mn-lt"/>
              </a:rPr>
              <a:t>量子全息芯片</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Lato Black" panose="020F0502020204030203" pitchFamily="34" charset="0"/>
              <a:sym typeface="+mn-lt"/>
            </a:endParaRPr>
          </a:p>
        </p:txBody>
      </p:sp>
      <p:sp>
        <p:nvSpPr>
          <p:cNvPr id="13" name="椭圆 12">
            <a:extLst>
              <a:ext uri="{FF2B5EF4-FFF2-40B4-BE49-F238E27FC236}">
                <a16:creationId xmlns:a16="http://schemas.microsoft.com/office/drawing/2014/main" id="{A74A08F7-8C9A-2689-C270-C1E48F45C8B6}"/>
              </a:ext>
            </a:extLst>
          </p:cNvPr>
          <p:cNvSpPr/>
          <p:nvPr/>
        </p:nvSpPr>
        <p:spPr>
          <a:xfrm>
            <a:off x="6057224" y="681846"/>
            <a:ext cx="5220120" cy="5220120"/>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4" name="文本框 3">
            <a:extLst>
              <a:ext uri="{FF2B5EF4-FFF2-40B4-BE49-F238E27FC236}">
                <a16:creationId xmlns:a16="http://schemas.microsoft.com/office/drawing/2014/main" id="{EA5B9014-5857-FA67-5F90-CBB55E77809B}"/>
              </a:ext>
            </a:extLst>
          </p:cNvPr>
          <p:cNvSpPr txBox="1"/>
          <p:nvPr/>
        </p:nvSpPr>
        <p:spPr>
          <a:xfrm>
            <a:off x="785268" y="2309352"/>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科技产品</a:t>
            </a:r>
          </a:p>
        </p:txBody>
      </p:sp>
      <p:pic>
        <p:nvPicPr>
          <p:cNvPr id="8" name="图片 7" descr="文本&#10;&#10;描述已自动生成">
            <a:extLst>
              <a:ext uri="{FF2B5EF4-FFF2-40B4-BE49-F238E27FC236}">
                <a16:creationId xmlns:a16="http://schemas.microsoft.com/office/drawing/2014/main" id="{CB6FFE6E-6C47-6EB0-5494-50230CFEB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5" y="675270"/>
            <a:ext cx="3020494" cy="604099"/>
          </a:xfrm>
          <a:prstGeom prst="rect">
            <a:avLst/>
          </a:prstGeom>
        </p:spPr>
      </p:pic>
    </p:spTree>
    <p:extLst>
      <p:ext uri="{BB962C8B-B14F-4D97-AF65-F5344CB8AC3E}">
        <p14:creationId xmlns:p14="http://schemas.microsoft.com/office/powerpoint/2010/main" val="454389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图片包含 游戏机, 雨&#10;&#10;描述已自动生成">
            <a:extLst>
              <a:ext uri="{FF2B5EF4-FFF2-40B4-BE49-F238E27FC236}">
                <a16:creationId xmlns:a16="http://schemas.microsoft.com/office/drawing/2014/main" id="{C36FAD26-DF32-FAAD-DA96-D1228F81B55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2989"/>
          <a:stretch/>
        </p:blipFill>
        <p:spPr>
          <a:xfrm>
            <a:off x="0" y="3036967"/>
            <a:ext cx="12192000" cy="3821033"/>
          </a:xfrm>
          <a:prstGeom prst="rect">
            <a:avLst/>
          </a:prstGeom>
        </p:spPr>
      </p:pic>
      <p:sp>
        <p:nvSpPr>
          <p:cNvPr id="30" name="矩形 29">
            <a:extLst>
              <a:ext uri="{FF2B5EF4-FFF2-40B4-BE49-F238E27FC236}">
                <a16:creationId xmlns:a16="http://schemas.microsoft.com/office/drawing/2014/main" id="{3FBC4852-25F1-94CD-D583-4A24F78ECBF2}"/>
              </a:ext>
            </a:extLst>
          </p:cNvPr>
          <p:cNvSpPr/>
          <p:nvPr/>
        </p:nvSpPr>
        <p:spPr>
          <a:xfrm>
            <a:off x="-1" y="3036967"/>
            <a:ext cx="12192000" cy="3821033"/>
          </a:xfrm>
          <a:prstGeom prst="rect">
            <a:avLst/>
          </a:prstGeom>
          <a:solidFill>
            <a:srgbClr val="ED6C04">
              <a:alpha val="39000"/>
            </a:srgbClr>
          </a:soli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5" name="矩形 4"/>
          <p:cNvSpPr/>
          <p:nvPr/>
        </p:nvSpPr>
        <p:spPr>
          <a:xfrm>
            <a:off x="3541454" y="497645"/>
            <a:ext cx="510909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36B04"/>
                </a:solidFill>
                <a:effectLst/>
                <a:uLnTx/>
                <a:uFillTx/>
                <a:latin typeface="Agency FB" panose="020B0503020202020204" pitchFamily="34" charset="0"/>
                <a:ea typeface="微软雅黑"/>
                <a:cs typeface="+mn-cs"/>
                <a:sym typeface="+mn-lt"/>
              </a:rPr>
              <a:t>东方中医理论与西方技术的完美结合</a:t>
            </a:r>
            <a:endParaRPr kumimoji="0" lang="en-US" altLang="zh-CN" sz="2400" b="1" i="0" u="none" strike="noStrike" kern="1200" cap="none" spc="0" normalizeH="0" baseline="0" noProof="0" dirty="0">
              <a:ln>
                <a:noFill/>
              </a:ln>
              <a:solidFill>
                <a:srgbClr val="F36B04"/>
              </a:solidFill>
              <a:effectLst/>
              <a:uLnTx/>
              <a:uFillTx/>
              <a:latin typeface="Agency FB" panose="020B0503020202020204" pitchFamily="34" charset="0"/>
              <a:ea typeface="微软雅黑"/>
              <a:cs typeface="+mn-cs"/>
              <a:sym typeface="+mn-lt"/>
            </a:endParaRPr>
          </a:p>
        </p:txBody>
      </p:sp>
      <p:sp>
        <p:nvSpPr>
          <p:cNvPr id="8" name="矩形 7"/>
          <p:cNvSpPr/>
          <p:nvPr/>
        </p:nvSpPr>
        <p:spPr>
          <a:xfrm>
            <a:off x="903642" y="2130014"/>
            <a:ext cx="2366683" cy="2560320"/>
          </a:xfrm>
          <a:prstGeom prst="rect">
            <a:avLst/>
          </a:prstGeom>
          <a:solidFill>
            <a:srgbClr val="F55A2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9" name="矩形 8"/>
          <p:cNvSpPr/>
          <p:nvPr/>
        </p:nvSpPr>
        <p:spPr>
          <a:xfrm>
            <a:off x="1017787" y="3093828"/>
            <a:ext cx="2045933" cy="1005147"/>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每秒高频振动一亿次以上</a:t>
            </a:r>
            <a:endParaRPr kumimoji="0" lang="en-US" altLang="zh-CN" sz="24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endParaRPr>
          </a:p>
        </p:txBody>
      </p:sp>
      <p:sp>
        <p:nvSpPr>
          <p:cNvPr id="10" name="矩形 9"/>
          <p:cNvSpPr/>
          <p:nvPr/>
        </p:nvSpPr>
        <p:spPr>
          <a:xfrm>
            <a:off x="903642" y="2147131"/>
            <a:ext cx="2448118" cy="74398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300" normalizeH="0" baseline="0" noProof="0" dirty="0">
                <a:ln>
                  <a:noFill/>
                </a:ln>
                <a:solidFill>
                  <a:srgbClr val="FFFFFF"/>
                </a:solidFill>
                <a:effectLst/>
                <a:uLnTx/>
                <a:uFillTx/>
                <a:latin typeface="微软雅黑"/>
                <a:ea typeface="微软雅黑"/>
                <a:cs typeface="+mn-ea"/>
                <a:sym typeface="+mn-lt"/>
              </a:rPr>
              <a:t>1E+</a:t>
            </a:r>
            <a:endParaRPr kumimoji="0" lang="en-US" altLang="zh-CN" sz="2000" b="0" i="0" u="none" strike="noStrike" kern="1200" cap="none" spc="300" normalizeH="0" baseline="0" noProof="0" dirty="0">
              <a:ln>
                <a:noFill/>
              </a:ln>
              <a:solidFill>
                <a:srgbClr val="FFFFFF"/>
              </a:solidFill>
              <a:effectLst/>
              <a:uLnTx/>
              <a:uFillTx/>
              <a:latin typeface="微软雅黑"/>
              <a:ea typeface="微软雅黑"/>
              <a:cs typeface="+mn-ea"/>
              <a:sym typeface="+mn-lt"/>
            </a:endParaRPr>
          </a:p>
        </p:txBody>
      </p:sp>
      <p:sp>
        <p:nvSpPr>
          <p:cNvPr id="12" name="矩形 11"/>
          <p:cNvSpPr/>
          <p:nvPr/>
        </p:nvSpPr>
        <p:spPr>
          <a:xfrm>
            <a:off x="3591730" y="2130014"/>
            <a:ext cx="2366683" cy="2560320"/>
          </a:xfrm>
          <a:prstGeom prst="rect">
            <a:avLst/>
          </a:prstGeom>
          <a:solidFill>
            <a:srgbClr val="46B3E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5" name="矩形 14"/>
          <p:cNvSpPr/>
          <p:nvPr/>
        </p:nvSpPr>
        <p:spPr>
          <a:xfrm>
            <a:off x="6279818" y="2130014"/>
            <a:ext cx="2366683" cy="2560320"/>
          </a:xfrm>
          <a:prstGeom prst="rect">
            <a:avLst/>
          </a:prstGeom>
          <a:solidFill>
            <a:srgbClr val="FABB2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8" name="矩形 17"/>
          <p:cNvSpPr/>
          <p:nvPr/>
        </p:nvSpPr>
        <p:spPr>
          <a:xfrm>
            <a:off x="8967906" y="2130014"/>
            <a:ext cx="2366683" cy="2560320"/>
          </a:xfrm>
          <a:prstGeom prst="rect">
            <a:avLst/>
          </a:prstGeom>
          <a:solidFill>
            <a:srgbClr val="8DDB2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1" name="矩形 10">
            <a:extLst>
              <a:ext uri="{FF2B5EF4-FFF2-40B4-BE49-F238E27FC236}">
                <a16:creationId xmlns:a16="http://schemas.microsoft.com/office/drawing/2014/main" id="{C480DD38-E931-AB1E-43CE-BFA768E818A7}"/>
              </a:ext>
            </a:extLst>
          </p:cNvPr>
          <p:cNvSpPr/>
          <p:nvPr/>
        </p:nvSpPr>
        <p:spPr>
          <a:xfrm>
            <a:off x="3551014" y="2147131"/>
            <a:ext cx="2448118" cy="74398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300" normalizeH="0" baseline="0" noProof="0" dirty="0">
                <a:ln>
                  <a:noFill/>
                </a:ln>
                <a:solidFill>
                  <a:srgbClr val="FFFFFF"/>
                </a:solidFill>
                <a:effectLst/>
                <a:uLnTx/>
                <a:uFillTx/>
                <a:latin typeface="微软雅黑"/>
                <a:ea typeface="微软雅黑"/>
                <a:cs typeface="+mn-ea"/>
                <a:sym typeface="+mn-lt"/>
              </a:rPr>
              <a:t>86%</a:t>
            </a:r>
            <a:endParaRPr kumimoji="0" lang="en-US" altLang="zh-CN" sz="2000" b="0" i="0" u="none" strike="noStrike" kern="1200" cap="none" spc="300" normalizeH="0" baseline="0" noProof="0" dirty="0">
              <a:ln>
                <a:noFill/>
              </a:ln>
              <a:solidFill>
                <a:srgbClr val="FFFFFF"/>
              </a:solidFill>
              <a:effectLst/>
              <a:uLnTx/>
              <a:uFillTx/>
              <a:latin typeface="微软雅黑"/>
              <a:ea typeface="微软雅黑"/>
              <a:cs typeface="+mn-ea"/>
              <a:sym typeface="+mn-lt"/>
            </a:endParaRPr>
          </a:p>
        </p:txBody>
      </p:sp>
      <p:sp>
        <p:nvSpPr>
          <p:cNvPr id="22" name="矩形 21">
            <a:extLst>
              <a:ext uri="{FF2B5EF4-FFF2-40B4-BE49-F238E27FC236}">
                <a16:creationId xmlns:a16="http://schemas.microsoft.com/office/drawing/2014/main" id="{CD8F3E98-FF83-01D4-FE5F-A9BDEDEDC7BC}"/>
              </a:ext>
            </a:extLst>
          </p:cNvPr>
          <p:cNvSpPr/>
          <p:nvPr/>
        </p:nvSpPr>
        <p:spPr>
          <a:xfrm>
            <a:off x="6318367" y="2147131"/>
            <a:ext cx="2448118" cy="74398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300" normalizeH="0" baseline="0" noProof="0" dirty="0">
                <a:ln>
                  <a:noFill/>
                </a:ln>
                <a:solidFill>
                  <a:srgbClr val="FFFFFF"/>
                </a:solidFill>
                <a:effectLst/>
                <a:uLnTx/>
                <a:uFillTx/>
                <a:latin typeface="微软雅黑"/>
                <a:ea typeface="微软雅黑"/>
                <a:cs typeface="+mn-ea"/>
                <a:sym typeface="+mn-lt"/>
              </a:rPr>
              <a:t>24Hr</a:t>
            </a:r>
            <a:endParaRPr kumimoji="0" lang="en-US" altLang="zh-CN" sz="2000" b="0" i="0" u="none" strike="noStrike" kern="1200" cap="none" spc="300" normalizeH="0" baseline="0" noProof="0" dirty="0">
              <a:ln>
                <a:noFill/>
              </a:ln>
              <a:solidFill>
                <a:srgbClr val="FFFFFF"/>
              </a:solidFill>
              <a:effectLst/>
              <a:uLnTx/>
              <a:uFillTx/>
              <a:latin typeface="微软雅黑"/>
              <a:ea typeface="微软雅黑"/>
              <a:cs typeface="+mn-ea"/>
              <a:sym typeface="+mn-lt"/>
            </a:endParaRPr>
          </a:p>
        </p:txBody>
      </p:sp>
      <p:sp>
        <p:nvSpPr>
          <p:cNvPr id="23" name="矩形 22">
            <a:extLst>
              <a:ext uri="{FF2B5EF4-FFF2-40B4-BE49-F238E27FC236}">
                <a16:creationId xmlns:a16="http://schemas.microsoft.com/office/drawing/2014/main" id="{0999CD24-D1EB-382A-F8A2-6177796938C1}"/>
              </a:ext>
            </a:extLst>
          </p:cNvPr>
          <p:cNvSpPr/>
          <p:nvPr/>
        </p:nvSpPr>
        <p:spPr>
          <a:xfrm>
            <a:off x="8976521" y="2147131"/>
            <a:ext cx="2448118" cy="74398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300" normalizeH="0" baseline="0" noProof="0" dirty="0">
                <a:ln>
                  <a:noFill/>
                </a:ln>
                <a:solidFill>
                  <a:srgbClr val="FFFFFF"/>
                </a:solidFill>
                <a:effectLst/>
                <a:uLnTx/>
                <a:uFillTx/>
                <a:latin typeface="微软雅黑"/>
                <a:ea typeface="微软雅黑"/>
                <a:cs typeface="+mn-ea"/>
                <a:sym typeface="+mn-lt"/>
              </a:rPr>
              <a:t>100%</a:t>
            </a:r>
            <a:endParaRPr kumimoji="0" lang="en-US" altLang="zh-CN" sz="2000" b="0" i="0" u="none" strike="noStrike" kern="1200" cap="none" spc="300" normalizeH="0" baseline="0" noProof="0" dirty="0">
              <a:ln>
                <a:noFill/>
              </a:ln>
              <a:solidFill>
                <a:srgbClr val="FFFFFF"/>
              </a:solidFill>
              <a:effectLst/>
              <a:uLnTx/>
              <a:uFillTx/>
              <a:latin typeface="微软雅黑"/>
              <a:ea typeface="微软雅黑"/>
              <a:cs typeface="+mn-ea"/>
              <a:sym typeface="+mn-lt"/>
            </a:endParaRPr>
          </a:p>
        </p:txBody>
      </p:sp>
      <p:sp>
        <p:nvSpPr>
          <p:cNvPr id="24" name="矩形 23">
            <a:extLst>
              <a:ext uri="{FF2B5EF4-FFF2-40B4-BE49-F238E27FC236}">
                <a16:creationId xmlns:a16="http://schemas.microsoft.com/office/drawing/2014/main" id="{C370981F-9058-C046-8786-37BFA570B7A1}"/>
              </a:ext>
            </a:extLst>
          </p:cNvPr>
          <p:cNvSpPr/>
          <p:nvPr/>
        </p:nvSpPr>
        <p:spPr>
          <a:xfrm>
            <a:off x="3752103" y="3148462"/>
            <a:ext cx="2045933" cy="1253164"/>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适合所有人群使用，</a:t>
            </a:r>
            <a:r>
              <a:rPr kumimoji="0" lang="en-US" altLang="zh-CN" sz="2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86%</a:t>
            </a:r>
            <a:r>
              <a:rPr kumimoji="0" lang="zh-CN" altLang="en-US" sz="2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使用者佩戴后有感觉</a:t>
            </a:r>
            <a:endParaRPr kumimoji="0" lang="en-US" altLang="zh-CN" sz="2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endParaRPr>
          </a:p>
        </p:txBody>
      </p:sp>
      <p:sp>
        <p:nvSpPr>
          <p:cNvPr id="25" name="矩形 24">
            <a:extLst>
              <a:ext uri="{FF2B5EF4-FFF2-40B4-BE49-F238E27FC236}">
                <a16:creationId xmlns:a16="http://schemas.microsoft.com/office/drawing/2014/main" id="{4E5CBEDA-FA62-F39A-6079-4F92D2D9F1E2}"/>
              </a:ext>
            </a:extLst>
          </p:cNvPr>
          <p:cNvSpPr/>
          <p:nvPr/>
        </p:nvSpPr>
        <p:spPr>
          <a:xfrm>
            <a:off x="6440192" y="3148462"/>
            <a:ext cx="2045933" cy="850939"/>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24</a:t>
            </a:r>
            <a:r>
              <a:rPr kumimoji="0" lang="zh-CN" altLang="en-US" sz="2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小时不间断持续激活细胞</a:t>
            </a:r>
            <a:endParaRPr kumimoji="0" lang="en-US" altLang="zh-CN" sz="2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endParaRPr>
          </a:p>
        </p:txBody>
      </p:sp>
      <p:sp>
        <p:nvSpPr>
          <p:cNvPr id="26" name="矩形 25">
            <a:extLst>
              <a:ext uri="{FF2B5EF4-FFF2-40B4-BE49-F238E27FC236}">
                <a16:creationId xmlns:a16="http://schemas.microsoft.com/office/drawing/2014/main" id="{81B63B43-4340-05F5-92E4-FF6601A59FDF}"/>
              </a:ext>
            </a:extLst>
          </p:cNvPr>
          <p:cNvSpPr/>
          <p:nvPr/>
        </p:nvSpPr>
        <p:spPr>
          <a:xfrm>
            <a:off x="9163818" y="3148462"/>
            <a:ext cx="2073525" cy="125104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rPr>
              <a:t>非侵入式佩戴，无副作用，百分百安全</a:t>
            </a:r>
            <a:endParaRPr kumimoji="0" lang="en-US" altLang="zh-CN" sz="2000" b="1" i="0" u="none" strike="noStrike" kern="1200" cap="none" spc="0" normalizeH="0" baseline="0" noProof="0" dirty="0">
              <a:ln>
                <a:noFill/>
              </a:ln>
              <a:solidFill>
                <a:srgbClr val="FFFFFF"/>
              </a:solidFill>
              <a:effectLst/>
              <a:uLnTx/>
              <a:uFillTx/>
              <a:latin typeface="Arial" panose="020F0502020204030204"/>
              <a:ea typeface="微软雅黑"/>
              <a:cs typeface="+mn-ea"/>
              <a:sym typeface="+mn-lt"/>
            </a:endParaRPr>
          </a:p>
        </p:txBody>
      </p:sp>
      <p:sp>
        <p:nvSpPr>
          <p:cNvPr id="27" name="矩形 26">
            <a:extLst>
              <a:ext uri="{FF2B5EF4-FFF2-40B4-BE49-F238E27FC236}">
                <a16:creationId xmlns:a16="http://schemas.microsoft.com/office/drawing/2014/main" id="{9B83EE0B-1C9A-9BE7-94B9-7D5E97E5361C}"/>
              </a:ext>
            </a:extLst>
          </p:cNvPr>
          <p:cNvSpPr/>
          <p:nvPr/>
        </p:nvSpPr>
        <p:spPr>
          <a:xfrm>
            <a:off x="431628" y="1095081"/>
            <a:ext cx="11328742"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gency FB" panose="020B0503020202020204" pitchFamily="34" charset="0"/>
                <a:ea typeface="微软雅黑"/>
                <a:cs typeface="+mn-cs"/>
                <a:sym typeface="+mn-lt"/>
              </a:rPr>
              <a:t>中医经络系统理念与负责</a:t>
            </a:r>
            <a:r>
              <a:rPr kumimoji="0" lang="en-US" altLang="zh-CN" sz="1800" b="0" i="0" u="none" strike="noStrike" kern="1200" cap="none" spc="0" normalizeH="0" baseline="0" noProof="0" dirty="0">
                <a:ln>
                  <a:noFill/>
                </a:ln>
                <a:solidFill>
                  <a:srgbClr val="000000"/>
                </a:solidFill>
                <a:effectLst/>
                <a:uLnTx/>
                <a:uFillTx/>
                <a:latin typeface="Agency FB" panose="020B0503020202020204" pitchFamily="34" charset="0"/>
                <a:ea typeface="微软雅黑"/>
                <a:cs typeface="+mn-cs"/>
                <a:sym typeface="+mn-lt"/>
              </a:rPr>
              <a:t>DNA</a:t>
            </a:r>
            <a:r>
              <a:rPr kumimoji="0" lang="zh-CN" altLang="en-US" sz="1800" b="0" i="0" u="none" strike="noStrike" kern="1200" cap="none" spc="0" normalizeH="0" baseline="0" noProof="0" dirty="0">
                <a:ln>
                  <a:noFill/>
                </a:ln>
                <a:solidFill>
                  <a:srgbClr val="000000"/>
                </a:solidFill>
                <a:effectLst/>
                <a:uLnTx/>
                <a:uFillTx/>
                <a:latin typeface="Agency FB" panose="020B0503020202020204" pitchFamily="34" charset="0"/>
                <a:ea typeface="微软雅黑"/>
                <a:cs typeface="+mn-cs"/>
                <a:sym typeface="+mn-lt"/>
              </a:rPr>
              <a:t>和细胞间通讯的纵向标量波技术相结合。运用顺势疗法，促进身体启动自愈能力，</a:t>
            </a:r>
            <a:endParaRPr kumimoji="0" lang="en-US" altLang="zh-CN" sz="1800" b="0" i="0" u="none" strike="noStrike" kern="1200" cap="none" spc="0" normalizeH="0" baseline="0" noProof="0" dirty="0">
              <a:ln>
                <a:noFill/>
              </a:ln>
              <a:solidFill>
                <a:srgbClr val="000000"/>
              </a:solidFill>
              <a:effectLst/>
              <a:uLnTx/>
              <a:uFillTx/>
              <a:latin typeface="Agency FB" panose="020B0503020202020204" pitchFamily="34" charset="0"/>
              <a:ea typeface="微软雅黑"/>
              <a:cs typeface="+mn-cs"/>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gency FB" panose="020B0503020202020204" pitchFamily="34" charset="0"/>
                <a:ea typeface="微软雅黑"/>
                <a:cs typeface="+mn-cs"/>
                <a:sym typeface="+mn-lt"/>
              </a:rPr>
              <a:t>调整身体能量平衡、物质平衡、气血平衡、阴阳平衡、营养平衡</a:t>
            </a:r>
            <a:endParaRPr kumimoji="0" lang="en-US" altLang="zh-CN" sz="1800" b="0" i="0" u="none" strike="noStrike" kern="1200" cap="none" spc="0" normalizeH="0" baseline="0" noProof="0" dirty="0">
              <a:ln>
                <a:noFill/>
              </a:ln>
              <a:solidFill>
                <a:srgbClr val="000000"/>
              </a:solidFill>
              <a:effectLst/>
              <a:uLnTx/>
              <a:uFillTx/>
              <a:latin typeface="Agency FB" panose="020B0503020202020204" pitchFamily="34" charset="0"/>
              <a:ea typeface="微软雅黑"/>
              <a:cs typeface="+mn-cs"/>
              <a:sym typeface="+mn-lt"/>
            </a:endParaRPr>
          </a:p>
        </p:txBody>
      </p:sp>
      <p:pic>
        <p:nvPicPr>
          <p:cNvPr id="3" name="图片 2" descr="文本&#10;&#10;描述已自动生成">
            <a:extLst>
              <a:ext uri="{FF2B5EF4-FFF2-40B4-BE49-F238E27FC236}">
                <a16:creationId xmlns:a16="http://schemas.microsoft.com/office/drawing/2014/main" id="{FAA13993-55B2-9024-ED00-369B7F427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31" y="195595"/>
            <a:ext cx="3020494" cy="604099"/>
          </a:xfrm>
          <a:prstGeom prst="rect">
            <a:avLst/>
          </a:prstGeom>
        </p:spPr>
      </p:pic>
    </p:spTree>
    <p:extLst>
      <p:ext uri="{BB962C8B-B14F-4D97-AF65-F5344CB8AC3E}">
        <p14:creationId xmlns:p14="http://schemas.microsoft.com/office/powerpoint/2010/main" val="975705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6096000" y="0"/>
            <a:ext cx="0" cy="605928"/>
          </a:xfrm>
          <a:prstGeom prst="line">
            <a:avLst/>
          </a:prstGeom>
          <a:ln w="38100" cap="rnd">
            <a:solidFill>
              <a:srgbClr val="4A495E"/>
            </a:solidFill>
            <a:round/>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665921" y="2211206"/>
            <a:ext cx="2395331" cy="3389248"/>
          </a:xfrm>
          <a:prstGeom prst="roundRect">
            <a:avLst>
              <a:gd name="adj" fmla="val 0"/>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8" name="圆角矩形 7"/>
          <p:cNvSpPr/>
          <p:nvPr/>
        </p:nvSpPr>
        <p:spPr>
          <a:xfrm>
            <a:off x="665921" y="2211206"/>
            <a:ext cx="2395331" cy="1769168"/>
          </a:xfrm>
          <a:prstGeom prst="roundRect">
            <a:avLst>
              <a:gd name="adj" fmla="val 0"/>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9" name="矩形 8"/>
          <p:cNvSpPr/>
          <p:nvPr/>
        </p:nvSpPr>
        <p:spPr>
          <a:xfrm>
            <a:off x="862924" y="4235020"/>
            <a:ext cx="2001239" cy="789127"/>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36B04"/>
                </a:solidFill>
                <a:effectLst/>
                <a:uLnTx/>
                <a:uFillTx/>
                <a:latin typeface="+mn-ea"/>
                <a:cs typeface="+mn-cs"/>
              </a:rPr>
              <a:t>增强</a:t>
            </a:r>
            <a:r>
              <a:rPr kumimoji="0" lang="en-US" altLang="zh-CN" sz="1200" b="1" i="0" u="none" strike="noStrike" kern="1200" cap="none" spc="0" normalizeH="0" baseline="0" noProof="0" dirty="0">
                <a:ln>
                  <a:noFill/>
                </a:ln>
                <a:solidFill>
                  <a:srgbClr val="F36B04"/>
                </a:solidFill>
                <a:effectLst/>
                <a:uLnTx/>
                <a:uFillTx/>
                <a:latin typeface="+mn-ea"/>
                <a:cs typeface="+mn-cs"/>
              </a:rPr>
              <a:t>9%</a:t>
            </a:r>
            <a:r>
              <a:rPr kumimoji="0" lang="zh-CN" altLang="en-US" sz="1200" b="1" i="0" u="none" strike="noStrike" kern="1200" cap="none" spc="0" normalizeH="0" baseline="0" noProof="0" dirty="0">
                <a:ln>
                  <a:noFill/>
                </a:ln>
                <a:solidFill>
                  <a:srgbClr val="F36B04"/>
                </a:solidFill>
                <a:effectLst/>
                <a:uLnTx/>
                <a:uFillTx/>
                <a:latin typeface="+mn-ea"/>
                <a:cs typeface="+mn-cs"/>
              </a:rPr>
              <a:t>一</a:t>
            </a:r>
            <a:r>
              <a:rPr kumimoji="0" lang="en-US" altLang="zh-CN" sz="1200" b="1" i="0" u="none" strike="noStrike" kern="1200" cap="none" spc="0" normalizeH="0" baseline="0" noProof="0" dirty="0">
                <a:ln>
                  <a:noFill/>
                </a:ln>
                <a:solidFill>
                  <a:srgbClr val="F36B04"/>
                </a:solidFill>
                <a:effectLst/>
                <a:uLnTx/>
                <a:uFillTx/>
                <a:latin typeface="+mn-ea"/>
                <a:cs typeface="+mn-cs"/>
              </a:rPr>
              <a:t>25%</a:t>
            </a:r>
            <a:r>
              <a:rPr kumimoji="0" lang="zh-CN" altLang="en-US" sz="1200" b="1" i="0" u="none" strike="noStrike" kern="1200" cap="none" spc="0" normalizeH="0" baseline="0" noProof="0" dirty="0">
                <a:ln>
                  <a:noFill/>
                </a:ln>
                <a:solidFill>
                  <a:srgbClr val="F36B04"/>
                </a:solidFill>
                <a:effectLst/>
                <a:uLnTx/>
                <a:uFillTx/>
                <a:latin typeface="+mn-ea"/>
                <a:cs typeface="+mn-cs"/>
              </a:rPr>
              <a:t>力量，促进身体能量均衡发挥，提高身体素质和人体免疫力</a:t>
            </a:r>
            <a:r>
              <a:rPr kumimoji="0" lang="en-US" altLang="zh-CN" sz="1200" b="1" i="0" u="none" strike="noStrike" kern="1200" cap="none" spc="0" normalizeH="0" baseline="0" noProof="0" dirty="0">
                <a:ln>
                  <a:noFill/>
                </a:ln>
                <a:solidFill>
                  <a:srgbClr val="F36B04"/>
                </a:solidFill>
                <a:effectLst/>
                <a:uLnTx/>
                <a:uFillTx/>
                <a:latin typeface="+mn-ea"/>
                <a:cs typeface="+mn-cs"/>
              </a:rPr>
              <a:t>.</a:t>
            </a:r>
            <a:endParaRPr kumimoji="0" lang="zh-CN" altLang="en-US" sz="1050" b="1" i="0" u="none" strike="noStrike" kern="1200" cap="none" spc="0" normalizeH="0" baseline="0" noProof="0" dirty="0">
              <a:ln>
                <a:noFill/>
              </a:ln>
              <a:solidFill>
                <a:srgbClr val="F36B04"/>
              </a:solidFill>
              <a:effectLst/>
              <a:uLnTx/>
              <a:uFillTx/>
              <a:latin typeface="+mn-ea"/>
              <a:cs typeface="+mn-cs"/>
            </a:endParaRPr>
          </a:p>
        </p:txBody>
      </p:sp>
      <p:grpSp>
        <p:nvGrpSpPr>
          <p:cNvPr id="10" name="组合 9"/>
          <p:cNvGrpSpPr/>
          <p:nvPr/>
        </p:nvGrpSpPr>
        <p:grpSpPr>
          <a:xfrm>
            <a:off x="1576976" y="5313845"/>
            <a:ext cx="573218" cy="573218"/>
            <a:chOff x="6387482" y="5558419"/>
            <a:chExt cx="607759" cy="607759"/>
          </a:xfrm>
          <a:solidFill>
            <a:srgbClr val="4A495E"/>
          </a:solidFill>
        </p:grpSpPr>
        <p:sp>
          <p:nvSpPr>
            <p:cNvPr id="11" name="椭圆 10"/>
            <p:cNvSpPr/>
            <p:nvPr/>
          </p:nvSpPr>
          <p:spPr>
            <a:xfrm>
              <a:off x="6387482" y="5558419"/>
              <a:ext cx="607759" cy="607759"/>
            </a:xfrm>
            <a:prstGeom prst="ellipse">
              <a:avLst/>
            </a:prstGeom>
            <a:grpFill/>
            <a:ln>
              <a:noFill/>
            </a:ln>
            <a:effectLst>
              <a:outerShdw blurRad="381000" dist="152400" dir="5400000" sx="101000" sy="101000" algn="t"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srgbClr val="54286A"/>
                </a:solidFill>
                <a:effectLst/>
                <a:uLnTx/>
                <a:uFillTx/>
                <a:latin typeface="Arial" panose="020F0502020204030204"/>
                <a:ea typeface="微软雅黑"/>
                <a:cs typeface="+mn-cs"/>
              </a:endParaRPr>
            </a:p>
          </p:txBody>
        </p:sp>
        <p:sp>
          <p:nvSpPr>
            <p:cNvPr id="12" name="Shape 2898"/>
            <p:cNvSpPr/>
            <p:nvPr/>
          </p:nvSpPr>
          <p:spPr>
            <a:xfrm>
              <a:off x="6551697" y="5780788"/>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grpFill/>
            <a:ln w="12700">
              <a:solidFill>
                <a:schemeClr val="bg1"/>
              </a:solidFill>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13" name="圆角矩形 12"/>
          <p:cNvSpPr/>
          <p:nvPr/>
        </p:nvSpPr>
        <p:spPr>
          <a:xfrm>
            <a:off x="3458816" y="2211206"/>
            <a:ext cx="2395331" cy="3389248"/>
          </a:xfrm>
          <a:prstGeom prst="roundRect">
            <a:avLst>
              <a:gd name="adj" fmla="val 0"/>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14" name="圆角矩形 13"/>
          <p:cNvSpPr/>
          <p:nvPr/>
        </p:nvSpPr>
        <p:spPr>
          <a:xfrm>
            <a:off x="3458816" y="2211206"/>
            <a:ext cx="2395331" cy="1769168"/>
          </a:xfrm>
          <a:prstGeom prst="roundRect">
            <a:avLst>
              <a:gd name="adj" fmla="val 0"/>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pSp>
        <p:nvGrpSpPr>
          <p:cNvPr id="16" name="组合 15"/>
          <p:cNvGrpSpPr/>
          <p:nvPr/>
        </p:nvGrpSpPr>
        <p:grpSpPr>
          <a:xfrm>
            <a:off x="4369871" y="5313845"/>
            <a:ext cx="573218" cy="573218"/>
            <a:chOff x="6387482" y="5558419"/>
            <a:chExt cx="607759" cy="607759"/>
          </a:xfrm>
          <a:solidFill>
            <a:srgbClr val="4A495E"/>
          </a:solidFill>
        </p:grpSpPr>
        <p:sp>
          <p:nvSpPr>
            <p:cNvPr id="17" name="椭圆 16"/>
            <p:cNvSpPr/>
            <p:nvPr/>
          </p:nvSpPr>
          <p:spPr>
            <a:xfrm>
              <a:off x="6387482" y="5558419"/>
              <a:ext cx="607759" cy="607759"/>
            </a:xfrm>
            <a:prstGeom prst="ellipse">
              <a:avLst/>
            </a:prstGeom>
            <a:grpFill/>
            <a:ln>
              <a:noFill/>
            </a:ln>
            <a:effectLst>
              <a:outerShdw blurRad="381000" dist="152400" dir="5400000" sx="101000" sy="101000" algn="t"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18" name="Shape 2898"/>
            <p:cNvSpPr/>
            <p:nvPr/>
          </p:nvSpPr>
          <p:spPr>
            <a:xfrm>
              <a:off x="6551697" y="5780788"/>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grpFill/>
            <a:ln w="12700">
              <a:solidFill>
                <a:schemeClr val="bg1"/>
              </a:solidFill>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19" name="圆角矩形 18"/>
          <p:cNvSpPr/>
          <p:nvPr/>
        </p:nvSpPr>
        <p:spPr>
          <a:xfrm>
            <a:off x="6251711" y="2211206"/>
            <a:ext cx="2395331" cy="3389248"/>
          </a:xfrm>
          <a:prstGeom prst="roundRect">
            <a:avLst>
              <a:gd name="adj" fmla="val 0"/>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20" name="圆角矩形 19"/>
          <p:cNvSpPr/>
          <p:nvPr/>
        </p:nvSpPr>
        <p:spPr>
          <a:xfrm>
            <a:off x="6251711" y="2211206"/>
            <a:ext cx="2395331" cy="1769168"/>
          </a:xfrm>
          <a:prstGeom prst="roundRect">
            <a:avLst>
              <a:gd name="adj" fmla="val 0"/>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pSp>
        <p:nvGrpSpPr>
          <p:cNvPr id="22" name="组合 21"/>
          <p:cNvGrpSpPr/>
          <p:nvPr/>
        </p:nvGrpSpPr>
        <p:grpSpPr>
          <a:xfrm>
            <a:off x="7162766" y="5313845"/>
            <a:ext cx="573218" cy="573218"/>
            <a:chOff x="6387482" y="5558419"/>
            <a:chExt cx="607759" cy="607759"/>
          </a:xfrm>
          <a:solidFill>
            <a:srgbClr val="4A495E"/>
          </a:solidFill>
        </p:grpSpPr>
        <p:sp>
          <p:nvSpPr>
            <p:cNvPr id="23" name="椭圆 22"/>
            <p:cNvSpPr/>
            <p:nvPr/>
          </p:nvSpPr>
          <p:spPr>
            <a:xfrm>
              <a:off x="6387482" y="5558419"/>
              <a:ext cx="607759" cy="607759"/>
            </a:xfrm>
            <a:prstGeom prst="ellipse">
              <a:avLst/>
            </a:prstGeom>
            <a:grpFill/>
            <a:ln>
              <a:noFill/>
            </a:ln>
            <a:effectLst>
              <a:outerShdw blurRad="381000" dist="152400" dir="5400000" sx="101000" sy="101000" algn="t"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24" name="Shape 2898"/>
            <p:cNvSpPr/>
            <p:nvPr/>
          </p:nvSpPr>
          <p:spPr>
            <a:xfrm>
              <a:off x="6551697" y="5780788"/>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grpFill/>
            <a:ln w="12700">
              <a:solidFill>
                <a:schemeClr val="bg1"/>
              </a:solidFill>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25" name="圆角矩形 24"/>
          <p:cNvSpPr/>
          <p:nvPr/>
        </p:nvSpPr>
        <p:spPr>
          <a:xfrm>
            <a:off x="9044606" y="2211206"/>
            <a:ext cx="2395331" cy="3389248"/>
          </a:xfrm>
          <a:prstGeom prst="roundRect">
            <a:avLst>
              <a:gd name="adj" fmla="val 0"/>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26" name="圆角矩形 25"/>
          <p:cNvSpPr/>
          <p:nvPr/>
        </p:nvSpPr>
        <p:spPr>
          <a:xfrm>
            <a:off x="9044606" y="2211206"/>
            <a:ext cx="2395331" cy="1769168"/>
          </a:xfrm>
          <a:prstGeom prst="roundRect">
            <a:avLst>
              <a:gd name="adj" fmla="val 0"/>
            </a:avLst>
          </a:prstGeom>
          <a:blipFill>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pSp>
        <p:nvGrpSpPr>
          <p:cNvPr id="28" name="组合 27"/>
          <p:cNvGrpSpPr/>
          <p:nvPr/>
        </p:nvGrpSpPr>
        <p:grpSpPr>
          <a:xfrm>
            <a:off x="9955661" y="5313845"/>
            <a:ext cx="573218" cy="573218"/>
            <a:chOff x="6387482" y="5558419"/>
            <a:chExt cx="607759" cy="607759"/>
          </a:xfrm>
          <a:solidFill>
            <a:srgbClr val="4A495E"/>
          </a:solidFill>
        </p:grpSpPr>
        <p:sp>
          <p:nvSpPr>
            <p:cNvPr id="29" name="椭圆 28"/>
            <p:cNvSpPr/>
            <p:nvPr/>
          </p:nvSpPr>
          <p:spPr>
            <a:xfrm>
              <a:off x="6387482" y="5558419"/>
              <a:ext cx="607759" cy="607759"/>
            </a:xfrm>
            <a:prstGeom prst="ellipse">
              <a:avLst/>
            </a:prstGeom>
            <a:grpFill/>
            <a:ln>
              <a:noFill/>
            </a:ln>
            <a:effectLst>
              <a:outerShdw blurRad="381000" dist="152400" dir="5400000" sx="101000" sy="101000" algn="t"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30" name="Shape 2898"/>
            <p:cNvSpPr/>
            <p:nvPr/>
          </p:nvSpPr>
          <p:spPr>
            <a:xfrm>
              <a:off x="6551697" y="5780788"/>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grpFill/>
            <a:ln w="12700">
              <a:solidFill>
                <a:schemeClr val="bg1"/>
              </a:solidFill>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31" name="矩形 30">
            <a:extLst>
              <a:ext uri="{FF2B5EF4-FFF2-40B4-BE49-F238E27FC236}">
                <a16:creationId xmlns:a16="http://schemas.microsoft.com/office/drawing/2014/main" id="{DBB41FCA-1837-F489-B1D6-BC1D0D43B371}"/>
              </a:ext>
            </a:extLst>
          </p:cNvPr>
          <p:cNvSpPr/>
          <p:nvPr/>
        </p:nvSpPr>
        <p:spPr>
          <a:xfrm>
            <a:off x="2718312" y="825907"/>
            <a:ext cx="6755375" cy="66255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800" b="1" dirty="0">
                <a:solidFill>
                  <a:srgbClr val="000000">
                    <a:lumMod val="75000"/>
                    <a:lumOff val="25000"/>
                  </a:srgbClr>
                </a:solidFill>
                <a:latin typeface="微软雅黑"/>
                <a:ea typeface="微软雅黑"/>
                <a:cs typeface="Lato Black" panose="020F0502020204030203" pitchFamily="34" charset="0"/>
                <a:sym typeface="+mn-lt"/>
              </a:rPr>
              <a:t>佩戴式</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Lato Black" panose="020F0502020204030203" pitchFamily="34" charset="0"/>
                <a:sym typeface="+mn-lt"/>
              </a:rPr>
              <a:t>量子全息芯片 开创健康科技新纪元</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Lato Black" panose="020F0502020204030203" pitchFamily="34" charset="0"/>
              <a:sym typeface="+mn-lt"/>
            </a:endParaRPr>
          </a:p>
        </p:txBody>
      </p:sp>
      <p:sp>
        <p:nvSpPr>
          <p:cNvPr id="34" name="矩形 33">
            <a:extLst>
              <a:ext uri="{FF2B5EF4-FFF2-40B4-BE49-F238E27FC236}">
                <a16:creationId xmlns:a16="http://schemas.microsoft.com/office/drawing/2014/main" id="{302F4A1D-35A6-E6D8-31B4-5E92A522BE78}"/>
              </a:ext>
            </a:extLst>
          </p:cNvPr>
          <p:cNvSpPr/>
          <p:nvPr/>
        </p:nvSpPr>
        <p:spPr>
          <a:xfrm>
            <a:off x="3750445" y="4235017"/>
            <a:ext cx="1812068" cy="789127"/>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36B04"/>
                </a:solidFill>
                <a:effectLst/>
                <a:uLnTx/>
                <a:uFillTx/>
                <a:latin typeface="+mn-ea"/>
                <a:cs typeface="+mn-cs"/>
              </a:rPr>
              <a:t>提升</a:t>
            </a:r>
            <a:r>
              <a:rPr kumimoji="0" lang="en-US" altLang="zh-CN" sz="1200" b="1" i="0" u="none" strike="noStrike" kern="1200" cap="none" spc="0" normalizeH="0" baseline="0" noProof="0" dirty="0">
                <a:ln>
                  <a:noFill/>
                </a:ln>
                <a:solidFill>
                  <a:srgbClr val="F36B04"/>
                </a:solidFill>
                <a:effectLst/>
                <a:uLnTx/>
                <a:uFillTx/>
                <a:latin typeface="+mn-ea"/>
                <a:cs typeface="+mn-cs"/>
              </a:rPr>
              <a:t>20%-30%</a:t>
            </a:r>
            <a:r>
              <a:rPr kumimoji="0" lang="zh-CN" altLang="en-US" sz="1200" b="1" i="0" u="none" strike="noStrike" kern="1200" cap="none" spc="0" normalizeH="0" baseline="0" noProof="0" dirty="0">
                <a:ln>
                  <a:noFill/>
                </a:ln>
                <a:solidFill>
                  <a:srgbClr val="F36B04"/>
                </a:solidFill>
                <a:effectLst/>
                <a:uLnTx/>
                <a:uFillTx/>
                <a:latin typeface="+mn-ea"/>
                <a:cs typeface="+mn-cs"/>
              </a:rPr>
              <a:t>耐力，提升人体机能，增强新陈代谢</a:t>
            </a:r>
            <a:endParaRPr kumimoji="0" lang="zh-CN" altLang="en-US" sz="1050" b="1" i="0" u="none" strike="noStrike" kern="1200" cap="none" spc="0" normalizeH="0" baseline="0" noProof="0" dirty="0">
              <a:ln>
                <a:noFill/>
              </a:ln>
              <a:solidFill>
                <a:srgbClr val="F36B04"/>
              </a:solidFill>
              <a:effectLst/>
              <a:uLnTx/>
              <a:uFillTx/>
              <a:latin typeface="+mn-ea"/>
              <a:cs typeface="+mn-cs"/>
            </a:endParaRPr>
          </a:p>
        </p:txBody>
      </p:sp>
      <p:sp>
        <p:nvSpPr>
          <p:cNvPr id="35" name="矩形 34">
            <a:extLst>
              <a:ext uri="{FF2B5EF4-FFF2-40B4-BE49-F238E27FC236}">
                <a16:creationId xmlns:a16="http://schemas.microsoft.com/office/drawing/2014/main" id="{EE3D1E97-6BDB-7383-0B68-0FB4ED0A7BE9}"/>
              </a:ext>
            </a:extLst>
          </p:cNvPr>
          <p:cNvSpPr/>
          <p:nvPr/>
        </p:nvSpPr>
        <p:spPr>
          <a:xfrm>
            <a:off x="6332635" y="4087779"/>
            <a:ext cx="2314407" cy="117121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F36B04"/>
                </a:solidFill>
                <a:effectLst/>
                <a:uLnTx/>
                <a:uFillTx/>
                <a:latin typeface="+mn-ea"/>
                <a:cs typeface="+mn-cs"/>
              </a:rPr>
              <a:t>提升</a:t>
            </a:r>
            <a:r>
              <a:rPr kumimoji="0" lang="en-US" altLang="zh-CN" sz="1100" b="1" i="0" u="none" strike="noStrike" kern="1200" cap="none" spc="0" normalizeH="0" baseline="0" noProof="0" dirty="0">
                <a:ln>
                  <a:noFill/>
                </a:ln>
                <a:solidFill>
                  <a:srgbClr val="F36B04"/>
                </a:solidFill>
                <a:effectLst/>
                <a:uLnTx/>
                <a:uFillTx/>
                <a:latin typeface="+mn-ea"/>
                <a:cs typeface="+mn-cs"/>
              </a:rPr>
              <a:t>5%-15%</a:t>
            </a:r>
            <a:r>
              <a:rPr kumimoji="0" lang="zh-CN" altLang="en-US" sz="1100" b="1" i="0" u="none" strike="noStrike" kern="1200" cap="none" spc="0" normalizeH="0" baseline="0" noProof="0" dirty="0">
                <a:ln>
                  <a:noFill/>
                </a:ln>
                <a:solidFill>
                  <a:srgbClr val="F36B04"/>
                </a:solidFill>
                <a:effectLst/>
                <a:uLnTx/>
                <a:uFillTx/>
                <a:latin typeface="+mn-ea"/>
                <a:cs typeface="+mn-cs"/>
              </a:rPr>
              <a:t>柔韧性且打通微循环。减轻和调节颈椎病以及颈椎病引起的头晕头痛头麻腰酸背痛等</a:t>
            </a:r>
            <a:r>
              <a:rPr kumimoji="0" lang="en-US" altLang="zh-CN" sz="1100" b="1" i="0" u="none" strike="noStrike" kern="1200" cap="none" spc="0" normalizeH="0" baseline="0" noProof="0" dirty="0">
                <a:ln>
                  <a:noFill/>
                </a:ln>
                <a:solidFill>
                  <a:srgbClr val="F36B04"/>
                </a:solidFill>
                <a:effectLst/>
                <a:uLnTx/>
                <a:uFillTx/>
                <a:latin typeface="+mn-ea"/>
                <a:cs typeface="+mn-cs"/>
              </a:rPr>
              <a:t>:</a:t>
            </a:r>
            <a:r>
              <a:rPr kumimoji="0" lang="zh-CN" altLang="en-US" sz="1100" b="1" i="0" u="none" strike="noStrike" kern="1200" cap="none" spc="0" normalizeH="0" baseline="0" noProof="0" dirty="0">
                <a:ln>
                  <a:noFill/>
                </a:ln>
                <a:solidFill>
                  <a:srgbClr val="F36B04"/>
                </a:solidFill>
                <a:effectLst/>
                <a:uLnTx/>
                <a:uFillTx/>
                <a:latin typeface="+mn-ea"/>
                <a:cs typeface="+mn-cs"/>
              </a:rPr>
              <a:t>肩周炎、关节炎以及痛风引起的关节肿痛肌肉疼痛等问题</a:t>
            </a:r>
            <a:endParaRPr kumimoji="0" lang="zh-CN" altLang="en-US" sz="1000" b="1" i="0" u="none" strike="noStrike" kern="1200" cap="none" spc="0" normalizeH="0" baseline="0" noProof="0" dirty="0">
              <a:ln>
                <a:noFill/>
              </a:ln>
              <a:solidFill>
                <a:srgbClr val="F36B04"/>
              </a:solidFill>
              <a:effectLst/>
              <a:uLnTx/>
              <a:uFillTx/>
              <a:latin typeface="+mn-ea"/>
              <a:cs typeface="+mn-cs"/>
            </a:endParaRPr>
          </a:p>
        </p:txBody>
      </p:sp>
      <p:sp>
        <p:nvSpPr>
          <p:cNvPr id="36" name="矩形 35">
            <a:extLst>
              <a:ext uri="{FF2B5EF4-FFF2-40B4-BE49-F238E27FC236}">
                <a16:creationId xmlns:a16="http://schemas.microsoft.com/office/drawing/2014/main" id="{342A4891-A21B-DE4F-8CA6-E04A8F471109}"/>
              </a:ext>
            </a:extLst>
          </p:cNvPr>
          <p:cNvSpPr/>
          <p:nvPr/>
        </p:nvSpPr>
        <p:spPr>
          <a:xfrm>
            <a:off x="9114615" y="4158791"/>
            <a:ext cx="2214461" cy="789127"/>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36B04"/>
                </a:solidFill>
                <a:effectLst/>
                <a:uLnTx/>
                <a:uFillTx/>
                <a:latin typeface="+mn-ea"/>
                <a:cs typeface="+mn-cs"/>
              </a:rPr>
              <a:t>提升</a:t>
            </a:r>
            <a:r>
              <a:rPr kumimoji="0" lang="en-US" altLang="zh-CN" sz="1200" b="1" i="0" u="none" strike="noStrike" kern="1200" cap="none" spc="0" normalizeH="0" baseline="0" noProof="0" dirty="0">
                <a:ln>
                  <a:noFill/>
                </a:ln>
                <a:solidFill>
                  <a:srgbClr val="F36B04"/>
                </a:solidFill>
                <a:effectLst/>
                <a:uLnTx/>
                <a:uFillTx/>
                <a:latin typeface="+mn-ea"/>
                <a:cs typeface="+mn-cs"/>
              </a:rPr>
              <a:t>50%</a:t>
            </a:r>
            <a:r>
              <a:rPr kumimoji="0" lang="zh-CN" altLang="en-US" sz="1200" b="1" i="0" u="none" strike="noStrike" kern="1200" cap="none" spc="0" normalizeH="0" baseline="0" noProof="0" dirty="0">
                <a:ln>
                  <a:noFill/>
                </a:ln>
                <a:solidFill>
                  <a:srgbClr val="F36B04"/>
                </a:solidFill>
                <a:effectLst/>
                <a:uLnTx/>
                <a:uFillTx/>
                <a:latin typeface="+mn-ea"/>
                <a:cs typeface="+mn-cs"/>
              </a:rPr>
              <a:t>平衡力，协调小脑和人体肌肉的平衡，长期佩戴使用可以增加人体平衡力。</a:t>
            </a:r>
            <a:endParaRPr kumimoji="0" lang="zh-CN" altLang="en-US" sz="1050" b="1" i="0" u="none" strike="noStrike" kern="1200" cap="none" spc="0" normalizeH="0" baseline="0" noProof="0" dirty="0">
              <a:ln>
                <a:noFill/>
              </a:ln>
              <a:solidFill>
                <a:srgbClr val="F36B04"/>
              </a:solidFill>
              <a:effectLst/>
              <a:uLnTx/>
              <a:uFillTx/>
              <a:latin typeface="+mn-ea"/>
              <a:cs typeface="+mn-cs"/>
            </a:endParaRPr>
          </a:p>
        </p:txBody>
      </p:sp>
      <p:pic>
        <p:nvPicPr>
          <p:cNvPr id="2" name="图片 1" descr="文本&#10;&#10;描述已自动生成">
            <a:extLst>
              <a:ext uri="{FF2B5EF4-FFF2-40B4-BE49-F238E27FC236}">
                <a16:creationId xmlns:a16="http://schemas.microsoft.com/office/drawing/2014/main" id="{3758B4A8-CF51-CDA0-CB4E-7A9D4CC177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611" y="162485"/>
            <a:ext cx="3020494" cy="604099"/>
          </a:xfrm>
          <a:prstGeom prst="rect">
            <a:avLst/>
          </a:prstGeom>
        </p:spPr>
      </p:pic>
    </p:spTree>
    <p:extLst>
      <p:ext uri="{BB962C8B-B14F-4D97-AF65-F5344CB8AC3E}">
        <p14:creationId xmlns:p14="http://schemas.microsoft.com/office/powerpoint/2010/main" val="1659355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p:nvPr/>
        </p:nvSpPr>
        <p:spPr>
          <a:xfrm>
            <a:off x="4353235" y="2"/>
            <a:ext cx="7837277" cy="6857998"/>
          </a:xfrm>
          <a:custGeom>
            <a:avLst/>
            <a:gdLst>
              <a:gd name="connsiteX0" fmla="*/ 1559962 w 7837277"/>
              <a:gd name="connsiteY0" fmla="*/ 5022519 h 6857998"/>
              <a:gd name="connsiteX1" fmla="*/ 3520226 w 7837277"/>
              <a:gd name="connsiteY1" fmla="*/ 5937157 h 6857998"/>
              <a:gd name="connsiteX2" fmla="*/ 2212228 w 7837277"/>
              <a:gd name="connsiteY2" fmla="*/ 6643824 h 6857998"/>
              <a:gd name="connsiteX3" fmla="*/ 681784 w 7837277"/>
              <a:gd name="connsiteY3" fmla="*/ 4989687 h 6857998"/>
              <a:gd name="connsiteX4" fmla="*/ 1235853 w 7837277"/>
              <a:gd name="connsiteY4" fmla="*/ 4989687 h 6857998"/>
              <a:gd name="connsiteX5" fmla="*/ 1624974 w 7837277"/>
              <a:gd name="connsiteY5" fmla="*/ 5956905 h 6857998"/>
              <a:gd name="connsiteX6" fmla="*/ 3414532 w 7837277"/>
              <a:gd name="connsiteY6" fmla="*/ 2454254 h 6857998"/>
              <a:gd name="connsiteX7" fmla="*/ 3817357 w 7837277"/>
              <a:gd name="connsiteY7" fmla="*/ 5754899 h 6857998"/>
              <a:gd name="connsiteX8" fmla="*/ 1634606 w 7837277"/>
              <a:gd name="connsiteY8" fmla="*/ 4736451 h 6857998"/>
              <a:gd name="connsiteX9" fmla="*/ 780392 w 7837277"/>
              <a:gd name="connsiteY9" fmla="*/ 1875091 h 6857998"/>
              <a:gd name="connsiteX10" fmla="*/ 1063937 w 7837277"/>
              <a:gd name="connsiteY10" fmla="*/ 3194755 h 6857998"/>
              <a:gd name="connsiteX11" fmla="*/ 0 w 7837277"/>
              <a:gd name="connsiteY11" fmla="*/ 3194755 h 6857998"/>
              <a:gd name="connsiteX12" fmla="*/ 1126220 w 7837277"/>
              <a:gd name="connsiteY12" fmla="*/ 1810730 h 6857998"/>
              <a:gd name="connsiteX13" fmla="*/ 3013725 w 7837277"/>
              <a:gd name="connsiteY13" fmla="*/ 2396397 h 6857998"/>
              <a:gd name="connsiteX14" fmla="*/ 1632560 w 7837277"/>
              <a:gd name="connsiteY14" fmla="*/ 4167308 h 6857998"/>
              <a:gd name="connsiteX15" fmla="*/ 3370790 w 7837277"/>
              <a:gd name="connsiteY15" fmla="*/ 953075 h 6857998"/>
              <a:gd name="connsiteX16" fmla="*/ 3370790 w 7837277"/>
              <a:gd name="connsiteY16" fmla="*/ 2085153 h 6857998"/>
              <a:gd name="connsiteX17" fmla="*/ 1238941 w 7837277"/>
              <a:gd name="connsiteY17" fmla="*/ 1423671 h 6857998"/>
              <a:gd name="connsiteX18" fmla="*/ 5151725 w 7837277"/>
              <a:gd name="connsiteY18" fmla="*/ 0 h 6857998"/>
              <a:gd name="connsiteX19" fmla="*/ 7837277 w 7837277"/>
              <a:gd name="connsiteY19" fmla="*/ 0 h 6857998"/>
              <a:gd name="connsiteX20" fmla="*/ 7837277 w 7837277"/>
              <a:gd name="connsiteY20" fmla="*/ 6857998 h 6857998"/>
              <a:gd name="connsiteX21" fmla="*/ 2427590 w 7837277"/>
              <a:gd name="connsiteY21" fmla="*/ 6857998 h 6857998"/>
              <a:gd name="connsiteX22" fmla="*/ 3848502 w 7837277"/>
              <a:gd name="connsiteY22" fmla="*/ 6090328 h 6857998"/>
              <a:gd name="connsiteX23" fmla="*/ 3868389 w 7837277"/>
              <a:gd name="connsiteY23" fmla="*/ 6099607 h 6857998"/>
              <a:gd name="connsiteX24" fmla="*/ 3880881 w 7837277"/>
              <a:gd name="connsiteY24" fmla="*/ 6072835 h 6857998"/>
              <a:gd name="connsiteX25" fmla="*/ 4067921 w 7837277"/>
              <a:gd name="connsiteY25" fmla="*/ 5971783 h 6857998"/>
              <a:gd name="connsiteX26" fmla="*/ 4098885 w 7837277"/>
              <a:gd name="connsiteY26" fmla="*/ 5968004 h 6857998"/>
              <a:gd name="connsiteX27" fmla="*/ 4097402 w 7837277"/>
              <a:gd name="connsiteY27" fmla="*/ 5955855 h 6857998"/>
              <a:gd name="connsiteX28" fmla="*/ 4108261 w 7837277"/>
              <a:gd name="connsiteY28" fmla="*/ 5949989 h 6857998"/>
              <a:gd name="connsiteX29" fmla="*/ 4093309 w 7837277"/>
              <a:gd name="connsiteY29" fmla="*/ 5922313 h 6857998"/>
              <a:gd name="connsiteX30" fmla="*/ 3624428 w 7837277"/>
              <a:gd name="connsiteY30" fmla="*/ 2080426 h 6857998"/>
              <a:gd name="connsiteX31" fmla="*/ 3624428 w 7837277"/>
              <a:gd name="connsiteY31" fmla="*/ 900412 h 6857998"/>
              <a:gd name="connsiteX32" fmla="*/ 2863813 w 7837277"/>
              <a:gd name="connsiteY32" fmla="*/ 0 h 6857998"/>
              <a:gd name="connsiteX33" fmla="*/ 4652299 w 7837277"/>
              <a:gd name="connsiteY33" fmla="*/ 0 h 6857998"/>
              <a:gd name="connsiteX34" fmla="*/ 3552444 w 7837277"/>
              <a:gd name="connsiteY34" fmla="*/ 648415 h 6857998"/>
              <a:gd name="connsiteX35" fmla="*/ 1889238 w 7837277"/>
              <a:gd name="connsiteY35" fmla="*/ 0 h 6857998"/>
              <a:gd name="connsiteX36" fmla="*/ 2363847 w 7837277"/>
              <a:gd name="connsiteY36" fmla="*/ 0 h 6857998"/>
              <a:gd name="connsiteX37" fmla="*/ 3151572 w 7837277"/>
              <a:gd name="connsiteY37" fmla="*/ 741722 h 6857998"/>
              <a:gd name="connsiteX38" fmla="*/ 1195238 w 7837277"/>
              <a:gd name="connsiteY38" fmla="*/ 1173574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837277" h="6857998">
                <a:moveTo>
                  <a:pt x="1559962" y="5022519"/>
                </a:moveTo>
                <a:lnTo>
                  <a:pt x="3520226" y="5937157"/>
                </a:lnTo>
                <a:lnTo>
                  <a:pt x="2212228" y="6643824"/>
                </a:lnTo>
                <a:close/>
                <a:moveTo>
                  <a:pt x="681784" y="4989687"/>
                </a:moveTo>
                <a:lnTo>
                  <a:pt x="1235853" y="4989687"/>
                </a:lnTo>
                <a:lnTo>
                  <a:pt x="1624974" y="5956905"/>
                </a:lnTo>
                <a:close/>
                <a:moveTo>
                  <a:pt x="3414532" y="2454254"/>
                </a:moveTo>
                <a:lnTo>
                  <a:pt x="3817357" y="5754899"/>
                </a:lnTo>
                <a:lnTo>
                  <a:pt x="1634606" y="4736451"/>
                </a:lnTo>
                <a:close/>
                <a:moveTo>
                  <a:pt x="780392" y="1875091"/>
                </a:moveTo>
                <a:lnTo>
                  <a:pt x="1063937" y="3194755"/>
                </a:lnTo>
                <a:lnTo>
                  <a:pt x="0" y="3194755"/>
                </a:lnTo>
                <a:close/>
                <a:moveTo>
                  <a:pt x="1126220" y="1810730"/>
                </a:moveTo>
                <a:lnTo>
                  <a:pt x="3013725" y="2396397"/>
                </a:lnTo>
                <a:lnTo>
                  <a:pt x="1632560" y="4167308"/>
                </a:lnTo>
                <a:close/>
                <a:moveTo>
                  <a:pt x="3370790" y="953075"/>
                </a:moveTo>
                <a:lnTo>
                  <a:pt x="3370790" y="2085153"/>
                </a:lnTo>
                <a:lnTo>
                  <a:pt x="1238941" y="1423671"/>
                </a:lnTo>
                <a:close/>
                <a:moveTo>
                  <a:pt x="5151725" y="0"/>
                </a:moveTo>
                <a:lnTo>
                  <a:pt x="7837277" y="0"/>
                </a:lnTo>
                <a:lnTo>
                  <a:pt x="7837277" y="6857998"/>
                </a:lnTo>
                <a:lnTo>
                  <a:pt x="2427590" y="6857998"/>
                </a:lnTo>
                <a:lnTo>
                  <a:pt x="3848502" y="6090328"/>
                </a:lnTo>
                <a:lnTo>
                  <a:pt x="3868389" y="6099607"/>
                </a:lnTo>
                <a:lnTo>
                  <a:pt x="3880881" y="6072835"/>
                </a:lnTo>
                <a:lnTo>
                  <a:pt x="4067921" y="5971783"/>
                </a:lnTo>
                <a:lnTo>
                  <a:pt x="4098885" y="5968004"/>
                </a:lnTo>
                <a:lnTo>
                  <a:pt x="4097402" y="5955855"/>
                </a:lnTo>
                <a:lnTo>
                  <a:pt x="4108261" y="5949989"/>
                </a:lnTo>
                <a:lnTo>
                  <a:pt x="4093309" y="5922313"/>
                </a:lnTo>
                <a:lnTo>
                  <a:pt x="3624428" y="2080426"/>
                </a:lnTo>
                <a:lnTo>
                  <a:pt x="3624428" y="900412"/>
                </a:lnTo>
                <a:close/>
                <a:moveTo>
                  <a:pt x="2863813" y="0"/>
                </a:moveTo>
                <a:lnTo>
                  <a:pt x="4652299" y="0"/>
                </a:lnTo>
                <a:lnTo>
                  <a:pt x="3552444" y="648415"/>
                </a:lnTo>
                <a:close/>
                <a:moveTo>
                  <a:pt x="1889238" y="0"/>
                </a:moveTo>
                <a:lnTo>
                  <a:pt x="2363847" y="0"/>
                </a:lnTo>
                <a:lnTo>
                  <a:pt x="3151572" y="741722"/>
                </a:lnTo>
                <a:lnTo>
                  <a:pt x="1195238" y="1173574"/>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26" name="矩形 25"/>
          <p:cNvSpPr/>
          <p:nvPr/>
        </p:nvSpPr>
        <p:spPr>
          <a:xfrm>
            <a:off x="730188" y="3503060"/>
            <a:ext cx="5476573" cy="1938992"/>
          </a:xfrm>
          <a:prstGeom prst="rect">
            <a:avLst/>
          </a:prstGeom>
        </p:spPr>
        <p:txBody>
          <a:bodyPr wrap="square">
            <a:spAutoFit/>
          </a:bodyPr>
          <a:lstStyle/>
          <a:p>
            <a:pPr marL="0" marR="0" lvl="0" indent="0" algn="l" defTabSz="914400" rtl="0" eaLnBrk="1" fontAlgn="auto" latinLnBrk="0" hangingPunct="1">
              <a:lnSpc>
                <a:spcPts val="72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EF5845"/>
                </a:solidFill>
                <a:effectLst/>
                <a:uLnTx/>
                <a:uFillTx/>
                <a:latin typeface="Arial" panose="020F0502020204030204"/>
                <a:ea typeface="微软雅黑"/>
                <a:cs typeface="+mn-ea"/>
                <a:sym typeface="+mn-lt"/>
              </a:rPr>
              <a:t>给人类</a:t>
            </a:r>
            <a:endParaRPr kumimoji="0" lang="en-US" altLang="zh-CN" sz="6000" b="1" i="0" u="none" strike="noStrike" kern="1200" cap="none" spc="0" normalizeH="0" baseline="0" noProof="0" dirty="0">
              <a:ln>
                <a:noFill/>
              </a:ln>
              <a:solidFill>
                <a:srgbClr val="EF5845"/>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ts val="72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EF5845"/>
                </a:solidFill>
                <a:effectLst/>
                <a:uLnTx/>
                <a:uFillTx/>
                <a:latin typeface="Arial" panose="020F0502020204030204"/>
                <a:ea typeface="微软雅黑"/>
                <a:cs typeface="+mn-ea"/>
                <a:sym typeface="+mn-lt"/>
              </a:rPr>
              <a:t>带来什么？</a:t>
            </a:r>
            <a:endParaRPr kumimoji="0" lang="en-US" altLang="zh-CN" sz="6000" b="1" i="0" u="none" strike="noStrike" kern="1200" cap="none" spc="0" normalizeH="0" baseline="0" noProof="0" dirty="0">
              <a:ln>
                <a:noFill/>
              </a:ln>
              <a:solidFill>
                <a:srgbClr val="EF5845"/>
              </a:solidFill>
              <a:effectLst/>
              <a:uLnTx/>
              <a:uFillTx/>
              <a:latin typeface="Arial" panose="020F0502020204030204"/>
              <a:ea typeface="微软雅黑"/>
              <a:cs typeface="+mn-ea"/>
              <a:sym typeface="+mn-lt"/>
            </a:endParaRPr>
          </a:p>
        </p:txBody>
      </p:sp>
      <p:sp>
        <p:nvSpPr>
          <p:cNvPr id="30" name="矩形 29"/>
          <p:cNvSpPr/>
          <p:nvPr/>
        </p:nvSpPr>
        <p:spPr>
          <a:xfrm>
            <a:off x="730188" y="1566952"/>
            <a:ext cx="3623047" cy="186204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rPr>
              <a:t>科技</a:t>
            </a:r>
            <a:endParaRPr kumimoji="0" lang="en-US" altLang="zh-CN" sz="11500" b="1" i="0" u="none" strike="noStrike" kern="1200" cap="none" spc="0" normalizeH="0" baseline="0" noProof="0" dirty="0">
              <a:ln>
                <a:noFill/>
              </a:ln>
              <a:solidFill>
                <a:srgbClr val="000000">
                  <a:lumMod val="65000"/>
                  <a:lumOff val="35000"/>
                </a:srgbClr>
              </a:solidFill>
              <a:effectLst/>
              <a:uLnTx/>
              <a:uFillTx/>
              <a:latin typeface="Arial" panose="020F0502020204030204"/>
              <a:ea typeface="微软雅黑"/>
              <a:cs typeface="+mn-ea"/>
              <a:sym typeface="+mn-lt"/>
            </a:endParaRPr>
          </a:p>
        </p:txBody>
      </p:sp>
      <p:pic>
        <p:nvPicPr>
          <p:cNvPr id="4" name="图片 3" descr="文本&#10;&#10;描述已自动生成">
            <a:extLst>
              <a:ext uri="{FF2B5EF4-FFF2-40B4-BE49-F238E27FC236}">
                <a16:creationId xmlns:a16="http://schemas.microsoft.com/office/drawing/2014/main" id="{165C4AB6-3BD6-2DF9-ED23-0E3E8EA9D8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453" y="169476"/>
            <a:ext cx="5520129" cy="1104026"/>
          </a:xfrm>
          <a:prstGeom prst="rect">
            <a:avLst/>
          </a:prstGeom>
        </p:spPr>
      </p:pic>
    </p:spTree>
    <p:extLst>
      <p:ext uri="{BB962C8B-B14F-4D97-AF65-F5344CB8AC3E}">
        <p14:creationId xmlns:p14="http://schemas.microsoft.com/office/powerpoint/2010/main" val="1396527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6096000" y="0"/>
            <a:ext cx="0" cy="605928"/>
          </a:xfrm>
          <a:prstGeom prst="line">
            <a:avLst/>
          </a:prstGeom>
          <a:ln w="38100" cap="rnd">
            <a:solidFill>
              <a:srgbClr val="F36B04"/>
            </a:solidFill>
            <a:round/>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665921" y="2192732"/>
            <a:ext cx="2395331" cy="3389248"/>
          </a:xfrm>
          <a:prstGeom prst="roundRect">
            <a:avLst>
              <a:gd name="adj" fmla="val 0"/>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8" name="圆角矩形 7"/>
          <p:cNvSpPr/>
          <p:nvPr/>
        </p:nvSpPr>
        <p:spPr>
          <a:xfrm>
            <a:off x="665921" y="2192732"/>
            <a:ext cx="2395331" cy="1769168"/>
          </a:xfrm>
          <a:prstGeom prst="roundRect">
            <a:avLst>
              <a:gd name="adj" fmla="val 0"/>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9" name="矩形 8"/>
          <p:cNvSpPr/>
          <p:nvPr/>
        </p:nvSpPr>
        <p:spPr>
          <a:xfrm>
            <a:off x="752067" y="4069304"/>
            <a:ext cx="2309185" cy="117121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100" i="0" u="none" strike="noStrike" kern="1200" cap="none" spc="0" normalizeH="0" baseline="0" noProof="0" dirty="0">
                <a:ln>
                  <a:noFill/>
                </a:ln>
                <a:solidFill>
                  <a:srgbClr val="F36B04"/>
                </a:solidFill>
                <a:effectLst/>
                <a:uLnTx/>
                <a:uFillTx/>
                <a:latin typeface="+mn-ea"/>
                <a:cs typeface="+mn-cs"/>
              </a:rPr>
              <a:t>高频振荡改善身体血液微循环，剥离细胞毒垢，排除细胞毒素，改善皮肤亚健康状态，改善血栓、血脂，调节血压，加快血流速度，防止凌晨出现脑梗心梗等致命伤害。</a:t>
            </a:r>
            <a:endParaRPr kumimoji="0" lang="zh-CN" altLang="en-US" sz="1000" i="0" u="none" strike="noStrike" kern="1200" cap="none" spc="0" normalizeH="0" baseline="0" noProof="0" dirty="0">
              <a:ln>
                <a:noFill/>
              </a:ln>
              <a:solidFill>
                <a:srgbClr val="F36B04"/>
              </a:solidFill>
              <a:effectLst/>
              <a:uLnTx/>
              <a:uFillTx/>
              <a:latin typeface="+mn-ea"/>
              <a:cs typeface="+mn-cs"/>
            </a:endParaRPr>
          </a:p>
        </p:txBody>
      </p:sp>
      <p:grpSp>
        <p:nvGrpSpPr>
          <p:cNvPr id="10" name="组合 9"/>
          <p:cNvGrpSpPr/>
          <p:nvPr/>
        </p:nvGrpSpPr>
        <p:grpSpPr>
          <a:xfrm>
            <a:off x="1576976" y="5295371"/>
            <a:ext cx="573218" cy="573218"/>
            <a:chOff x="6387482" y="5558419"/>
            <a:chExt cx="607759" cy="607759"/>
          </a:xfrm>
        </p:grpSpPr>
        <p:sp>
          <p:nvSpPr>
            <p:cNvPr id="11" name="椭圆 10"/>
            <p:cNvSpPr/>
            <p:nvPr/>
          </p:nvSpPr>
          <p:spPr>
            <a:xfrm>
              <a:off x="6387482" y="5558419"/>
              <a:ext cx="607759" cy="607759"/>
            </a:xfrm>
            <a:prstGeom prst="ellipse">
              <a:avLst/>
            </a:prstGeom>
            <a:solidFill>
              <a:srgbClr val="F36B04"/>
            </a:solidFill>
            <a:ln>
              <a:noFill/>
            </a:ln>
            <a:effectLst>
              <a:outerShdw blurRad="381000" dist="152400" dir="5400000" sx="101000" sy="101000" algn="t"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srgbClr val="54286A"/>
                </a:solidFill>
                <a:effectLst/>
                <a:uLnTx/>
                <a:uFillTx/>
                <a:latin typeface="Arial" panose="020F0502020204030204"/>
                <a:ea typeface="微软雅黑"/>
                <a:cs typeface="+mn-cs"/>
              </a:endParaRPr>
            </a:p>
          </p:txBody>
        </p:sp>
        <p:sp>
          <p:nvSpPr>
            <p:cNvPr id="12" name="Shape 2898"/>
            <p:cNvSpPr/>
            <p:nvPr/>
          </p:nvSpPr>
          <p:spPr>
            <a:xfrm>
              <a:off x="6551697" y="5780788"/>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chemeClr val="bg1"/>
            </a:solidFill>
            <a:ln w="12700">
              <a:solidFill>
                <a:schemeClr val="bg1"/>
              </a:solidFill>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13" name="圆角矩形 12"/>
          <p:cNvSpPr/>
          <p:nvPr/>
        </p:nvSpPr>
        <p:spPr>
          <a:xfrm>
            <a:off x="3458816" y="2192732"/>
            <a:ext cx="2395331" cy="3389248"/>
          </a:xfrm>
          <a:prstGeom prst="roundRect">
            <a:avLst>
              <a:gd name="adj" fmla="val 0"/>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14" name="圆角矩形 13"/>
          <p:cNvSpPr/>
          <p:nvPr/>
        </p:nvSpPr>
        <p:spPr>
          <a:xfrm>
            <a:off x="3458816" y="2192732"/>
            <a:ext cx="2395331" cy="1769168"/>
          </a:xfrm>
          <a:prstGeom prst="roundRect">
            <a:avLst>
              <a:gd name="adj" fmla="val 0"/>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pSp>
        <p:nvGrpSpPr>
          <p:cNvPr id="16" name="组合 15"/>
          <p:cNvGrpSpPr/>
          <p:nvPr/>
        </p:nvGrpSpPr>
        <p:grpSpPr>
          <a:xfrm>
            <a:off x="4369871" y="5295371"/>
            <a:ext cx="573218" cy="573218"/>
            <a:chOff x="6387482" y="5558419"/>
            <a:chExt cx="607759" cy="607759"/>
          </a:xfrm>
          <a:solidFill>
            <a:srgbClr val="F36B04"/>
          </a:solidFill>
        </p:grpSpPr>
        <p:sp>
          <p:nvSpPr>
            <p:cNvPr id="17" name="椭圆 16"/>
            <p:cNvSpPr/>
            <p:nvPr/>
          </p:nvSpPr>
          <p:spPr>
            <a:xfrm>
              <a:off x="6387482" y="5558419"/>
              <a:ext cx="607759" cy="607759"/>
            </a:xfrm>
            <a:prstGeom prst="ellipse">
              <a:avLst/>
            </a:prstGeom>
            <a:grpFill/>
            <a:ln>
              <a:noFill/>
            </a:ln>
            <a:effectLst>
              <a:outerShdw blurRad="381000" dist="152400" dir="5400000" sx="101000" sy="101000" algn="t"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18" name="Shape 2898"/>
            <p:cNvSpPr/>
            <p:nvPr/>
          </p:nvSpPr>
          <p:spPr>
            <a:xfrm>
              <a:off x="6551697" y="5780788"/>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grpFill/>
            <a:ln w="12700">
              <a:solidFill>
                <a:schemeClr val="bg1"/>
              </a:solidFill>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19" name="圆角矩形 18"/>
          <p:cNvSpPr/>
          <p:nvPr/>
        </p:nvSpPr>
        <p:spPr>
          <a:xfrm>
            <a:off x="6251711" y="2192732"/>
            <a:ext cx="2395331" cy="3389248"/>
          </a:xfrm>
          <a:prstGeom prst="roundRect">
            <a:avLst>
              <a:gd name="adj" fmla="val 0"/>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20" name="圆角矩形 19"/>
          <p:cNvSpPr/>
          <p:nvPr/>
        </p:nvSpPr>
        <p:spPr>
          <a:xfrm>
            <a:off x="6251711" y="2192732"/>
            <a:ext cx="2395331" cy="1769168"/>
          </a:xfrm>
          <a:prstGeom prst="roundRect">
            <a:avLst>
              <a:gd name="adj" fmla="val 0"/>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pSp>
        <p:nvGrpSpPr>
          <p:cNvPr id="22" name="组合 21"/>
          <p:cNvGrpSpPr/>
          <p:nvPr/>
        </p:nvGrpSpPr>
        <p:grpSpPr>
          <a:xfrm>
            <a:off x="7162766" y="5295371"/>
            <a:ext cx="573218" cy="573218"/>
            <a:chOff x="6387482" y="5558419"/>
            <a:chExt cx="607759" cy="607759"/>
          </a:xfrm>
          <a:solidFill>
            <a:srgbClr val="F36B04"/>
          </a:solidFill>
        </p:grpSpPr>
        <p:sp>
          <p:nvSpPr>
            <p:cNvPr id="23" name="椭圆 22"/>
            <p:cNvSpPr/>
            <p:nvPr/>
          </p:nvSpPr>
          <p:spPr>
            <a:xfrm>
              <a:off x="6387482" y="5558419"/>
              <a:ext cx="607759" cy="607759"/>
            </a:xfrm>
            <a:prstGeom prst="ellipse">
              <a:avLst/>
            </a:prstGeom>
            <a:grpFill/>
            <a:ln>
              <a:noFill/>
            </a:ln>
            <a:effectLst>
              <a:outerShdw blurRad="381000" dist="152400" dir="5400000" sx="101000" sy="101000" algn="t"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24" name="Shape 2898"/>
            <p:cNvSpPr/>
            <p:nvPr/>
          </p:nvSpPr>
          <p:spPr>
            <a:xfrm>
              <a:off x="6551697" y="5780788"/>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grpFill/>
            <a:ln w="12700">
              <a:solidFill>
                <a:schemeClr val="bg1"/>
              </a:solidFill>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25" name="圆角矩形 24"/>
          <p:cNvSpPr/>
          <p:nvPr/>
        </p:nvSpPr>
        <p:spPr>
          <a:xfrm>
            <a:off x="9044606" y="2192732"/>
            <a:ext cx="2395331" cy="3389248"/>
          </a:xfrm>
          <a:prstGeom prst="roundRect">
            <a:avLst>
              <a:gd name="adj" fmla="val 0"/>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26" name="圆角矩形 25"/>
          <p:cNvSpPr/>
          <p:nvPr/>
        </p:nvSpPr>
        <p:spPr>
          <a:xfrm>
            <a:off x="9044606" y="2192732"/>
            <a:ext cx="2395331" cy="1769168"/>
          </a:xfrm>
          <a:prstGeom prst="roundRect">
            <a:avLst>
              <a:gd name="adj" fmla="val 0"/>
            </a:avLst>
          </a:prstGeom>
          <a:blipFill>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grpSp>
        <p:nvGrpSpPr>
          <p:cNvPr id="28" name="组合 27"/>
          <p:cNvGrpSpPr/>
          <p:nvPr/>
        </p:nvGrpSpPr>
        <p:grpSpPr>
          <a:xfrm>
            <a:off x="9955661" y="5295371"/>
            <a:ext cx="573218" cy="573218"/>
            <a:chOff x="6387482" y="5558419"/>
            <a:chExt cx="607759" cy="607759"/>
          </a:xfrm>
          <a:solidFill>
            <a:srgbClr val="F36B04"/>
          </a:solidFill>
        </p:grpSpPr>
        <p:sp>
          <p:nvSpPr>
            <p:cNvPr id="29" name="椭圆 28"/>
            <p:cNvSpPr/>
            <p:nvPr/>
          </p:nvSpPr>
          <p:spPr>
            <a:xfrm>
              <a:off x="6387482" y="5558419"/>
              <a:ext cx="607759" cy="607759"/>
            </a:xfrm>
            <a:prstGeom prst="ellipse">
              <a:avLst/>
            </a:prstGeom>
            <a:grpFill/>
            <a:ln>
              <a:noFill/>
            </a:ln>
            <a:effectLst>
              <a:outerShdw blurRad="381000" dist="152400" dir="5400000" sx="101000" sy="101000" algn="t" rotWithShape="0">
                <a:schemeClr val="tx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srgbClr val="54286A"/>
                </a:solidFill>
                <a:effectLst/>
                <a:uLnTx/>
                <a:uFillTx/>
                <a:latin typeface="Arial" panose="020F0502020204030204"/>
                <a:ea typeface="微软雅黑"/>
                <a:cs typeface="+mn-cs"/>
              </a:endParaRPr>
            </a:p>
          </p:txBody>
        </p:sp>
        <p:sp>
          <p:nvSpPr>
            <p:cNvPr id="30" name="Shape 2898"/>
            <p:cNvSpPr/>
            <p:nvPr/>
          </p:nvSpPr>
          <p:spPr>
            <a:xfrm>
              <a:off x="6551697" y="5780788"/>
              <a:ext cx="279328" cy="139664"/>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grpFill/>
            <a:ln w="12700">
              <a:solidFill>
                <a:schemeClr val="bg1"/>
              </a:solidFill>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31" name="矩形 30">
            <a:extLst>
              <a:ext uri="{FF2B5EF4-FFF2-40B4-BE49-F238E27FC236}">
                <a16:creationId xmlns:a16="http://schemas.microsoft.com/office/drawing/2014/main" id="{DBB41FCA-1837-F489-B1D6-BC1D0D43B371}"/>
              </a:ext>
            </a:extLst>
          </p:cNvPr>
          <p:cNvSpPr/>
          <p:nvPr/>
        </p:nvSpPr>
        <p:spPr>
          <a:xfrm>
            <a:off x="2718312" y="825907"/>
            <a:ext cx="6755375" cy="66255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800" b="1" dirty="0">
                <a:solidFill>
                  <a:srgbClr val="000000">
                    <a:lumMod val="75000"/>
                    <a:lumOff val="25000"/>
                  </a:srgbClr>
                </a:solidFill>
                <a:latin typeface="微软雅黑"/>
                <a:ea typeface="微软雅黑"/>
                <a:cs typeface="Lato Black" panose="020F0502020204030203" pitchFamily="34" charset="0"/>
                <a:sym typeface="+mn-lt"/>
              </a:rPr>
              <a:t>佩戴式</a:t>
            </a:r>
            <a:r>
              <a:rPr kumimoji="0" lang="zh-CN" altLang="en-US"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Lato Black" panose="020F0502020204030203" pitchFamily="34" charset="0"/>
                <a:sym typeface="+mn-lt"/>
              </a:rPr>
              <a:t>量子全息芯片 开创健康科技新纪元</a:t>
            </a:r>
            <a:endParaRPr kumimoji="0" lang="en-US" altLang="zh-CN" sz="28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Lato Black" panose="020F0502020204030203" pitchFamily="34" charset="0"/>
              <a:sym typeface="+mn-lt"/>
            </a:endParaRPr>
          </a:p>
        </p:txBody>
      </p:sp>
      <p:sp>
        <p:nvSpPr>
          <p:cNvPr id="34" name="矩形 33">
            <a:extLst>
              <a:ext uri="{FF2B5EF4-FFF2-40B4-BE49-F238E27FC236}">
                <a16:creationId xmlns:a16="http://schemas.microsoft.com/office/drawing/2014/main" id="{302F4A1D-35A6-E6D8-31B4-5E92A522BE78}"/>
              </a:ext>
            </a:extLst>
          </p:cNvPr>
          <p:cNvSpPr/>
          <p:nvPr/>
        </p:nvSpPr>
        <p:spPr>
          <a:xfrm>
            <a:off x="3522908" y="4193294"/>
            <a:ext cx="2170546" cy="789127"/>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36B04"/>
                </a:solidFill>
                <a:effectLst/>
                <a:uLnTx/>
                <a:uFillTx/>
                <a:latin typeface="+mn-ea"/>
                <a:cs typeface="+mn-cs"/>
              </a:rPr>
              <a:t>修复紊乱细胞磁场，改善细胞生存环境，促进细胞再生，延缓细胞衰老，恢复细胞弹性</a:t>
            </a:r>
            <a:r>
              <a:rPr kumimoji="0" lang="en-US" altLang="zh-CN" sz="1200" b="1" i="0" u="none" strike="noStrike" kern="1200" cap="none" spc="0" normalizeH="0" baseline="0" noProof="0" dirty="0">
                <a:ln>
                  <a:noFill/>
                </a:ln>
                <a:solidFill>
                  <a:srgbClr val="F36B04"/>
                </a:solidFill>
                <a:effectLst/>
                <a:uLnTx/>
                <a:uFillTx/>
                <a:latin typeface="+mn-ea"/>
                <a:cs typeface="+mn-cs"/>
              </a:rPr>
              <a:t>.</a:t>
            </a:r>
            <a:endParaRPr kumimoji="0" lang="zh-CN" altLang="en-US" sz="1050" b="1" i="0" u="none" strike="noStrike" kern="1200" cap="none" spc="0" normalizeH="0" baseline="0" noProof="0" dirty="0">
              <a:ln>
                <a:noFill/>
              </a:ln>
              <a:solidFill>
                <a:srgbClr val="F36B04"/>
              </a:solidFill>
              <a:effectLst/>
              <a:uLnTx/>
              <a:uFillTx/>
              <a:latin typeface="+mn-ea"/>
              <a:cs typeface="+mn-cs"/>
            </a:endParaRPr>
          </a:p>
        </p:txBody>
      </p:sp>
      <p:sp>
        <p:nvSpPr>
          <p:cNvPr id="35" name="矩形 34">
            <a:extLst>
              <a:ext uri="{FF2B5EF4-FFF2-40B4-BE49-F238E27FC236}">
                <a16:creationId xmlns:a16="http://schemas.microsoft.com/office/drawing/2014/main" id="{EE3D1E97-6BDB-7383-0B68-0FB4ED0A7BE9}"/>
              </a:ext>
            </a:extLst>
          </p:cNvPr>
          <p:cNvSpPr/>
          <p:nvPr/>
        </p:nvSpPr>
        <p:spPr>
          <a:xfrm>
            <a:off x="6332635" y="4069305"/>
            <a:ext cx="2314407" cy="951158"/>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F36B04"/>
                </a:solidFill>
                <a:effectLst/>
                <a:uLnTx/>
                <a:uFillTx/>
                <a:latin typeface="+mn-ea"/>
                <a:cs typeface="+mn-cs"/>
              </a:rPr>
              <a:t>活血化瘀，消炎镇痛，改善手脚冰凉，预防和改善心脏、胃以及哮喘等器官和系统的病变状况。明显改善男性前列腺炎和女性痛经等症。</a:t>
            </a:r>
            <a:endParaRPr kumimoji="0" lang="zh-CN" altLang="en-US" sz="1000" b="1" i="0" u="none" strike="noStrike" kern="1200" cap="none" spc="0" normalizeH="0" baseline="0" noProof="0" dirty="0">
              <a:ln>
                <a:noFill/>
              </a:ln>
              <a:solidFill>
                <a:srgbClr val="F36B04"/>
              </a:solidFill>
              <a:effectLst/>
              <a:uLnTx/>
              <a:uFillTx/>
              <a:latin typeface="+mn-ea"/>
              <a:cs typeface="+mn-cs"/>
            </a:endParaRPr>
          </a:p>
        </p:txBody>
      </p:sp>
      <p:sp>
        <p:nvSpPr>
          <p:cNvPr id="36" name="矩形 35">
            <a:extLst>
              <a:ext uri="{FF2B5EF4-FFF2-40B4-BE49-F238E27FC236}">
                <a16:creationId xmlns:a16="http://schemas.microsoft.com/office/drawing/2014/main" id="{342A4891-A21B-DE4F-8CA6-E04A8F471109}"/>
              </a:ext>
            </a:extLst>
          </p:cNvPr>
          <p:cNvSpPr/>
          <p:nvPr/>
        </p:nvSpPr>
        <p:spPr>
          <a:xfrm>
            <a:off x="9079610" y="4150320"/>
            <a:ext cx="2325317" cy="789127"/>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36B04"/>
                </a:solidFill>
                <a:effectLst/>
                <a:uLnTx/>
                <a:uFillTx/>
                <a:latin typeface="+mn-ea"/>
                <a:cs typeface="+mn-cs"/>
              </a:rPr>
              <a:t>调节自律神经，改善睡眠问题，提高睡眠质量，长时间佩戴可以停止服用安眠药</a:t>
            </a:r>
            <a:r>
              <a:rPr kumimoji="0" lang="en-US" altLang="zh-CN" sz="1200" b="1" i="0" u="none" strike="noStrike" kern="1200" cap="none" spc="0" normalizeH="0" baseline="0" noProof="0" dirty="0">
                <a:ln>
                  <a:noFill/>
                </a:ln>
                <a:solidFill>
                  <a:srgbClr val="F36B04"/>
                </a:solidFill>
                <a:effectLst/>
                <a:uLnTx/>
                <a:uFillTx/>
                <a:latin typeface="+mn-ea"/>
                <a:cs typeface="+mn-cs"/>
              </a:rPr>
              <a:t>.</a:t>
            </a:r>
            <a:endParaRPr kumimoji="0" lang="zh-CN" altLang="en-US" sz="1050" b="1" i="0" u="none" strike="noStrike" kern="1200" cap="none" spc="0" normalizeH="0" baseline="0" noProof="0" dirty="0">
              <a:ln>
                <a:noFill/>
              </a:ln>
              <a:solidFill>
                <a:srgbClr val="F36B04"/>
              </a:solidFill>
              <a:effectLst/>
              <a:uLnTx/>
              <a:uFillTx/>
              <a:latin typeface="+mn-ea"/>
              <a:cs typeface="+mn-cs"/>
            </a:endParaRPr>
          </a:p>
        </p:txBody>
      </p:sp>
      <p:pic>
        <p:nvPicPr>
          <p:cNvPr id="2" name="图片 1" descr="文本&#10;&#10;描述已自动生成">
            <a:extLst>
              <a:ext uri="{FF2B5EF4-FFF2-40B4-BE49-F238E27FC236}">
                <a16:creationId xmlns:a16="http://schemas.microsoft.com/office/drawing/2014/main" id="{25EF33CB-181D-C615-6668-B3BF8F6C24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611" y="162485"/>
            <a:ext cx="3020494" cy="604099"/>
          </a:xfrm>
          <a:prstGeom prst="rect">
            <a:avLst/>
          </a:prstGeom>
        </p:spPr>
      </p:pic>
    </p:spTree>
    <p:extLst>
      <p:ext uri="{BB962C8B-B14F-4D97-AF65-F5344CB8AC3E}">
        <p14:creationId xmlns:p14="http://schemas.microsoft.com/office/powerpoint/2010/main" val="391880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8" name="任意多边形 17"/>
          <p:cNvSpPr/>
          <p:nvPr/>
        </p:nvSpPr>
        <p:spPr>
          <a:xfrm>
            <a:off x="0" y="0"/>
            <a:ext cx="8175812" cy="6858000"/>
          </a:xfrm>
          <a:custGeom>
            <a:avLst/>
            <a:gdLst>
              <a:gd name="connsiteX0" fmla="*/ 0 w 8168138"/>
              <a:gd name="connsiteY0" fmla="*/ 0 h 6858000"/>
              <a:gd name="connsiteX1" fmla="*/ 4879933 w 8168138"/>
              <a:gd name="connsiteY1" fmla="*/ 0 h 6858000"/>
              <a:gd name="connsiteX2" fmla="*/ 8168138 w 8168138"/>
              <a:gd name="connsiteY2" fmla="*/ 6858000 h 6858000"/>
              <a:gd name="connsiteX3" fmla="*/ 0 w 81681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68138" h="6858000">
                <a:moveTo>
                  <a:pt x="0" y="0"/>
                </a:moveTo>
                <a:lnTo>
                  <a:pt x="4879933" y="0"/>
                </a:lnTo>
                <a:lnTo>
                  <a:pt x="8168138" y="6858000"/>
                </a:lnTo>
                <a:lnTo>
                  <a:pt x="0" y="6858000"/>
                </a:lnTo>
                <a:close/>
              </a:path>
            </a:pathLst>
          </a:custGeom>
          <a:solidFill>
            <a:srgbClr val="5262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sp>
        <p:nvSpPr>
          <p:cNvPr id="11" name="任意多边形 10"/>
          <p:cNvSpPr/>
          <p:nvPr/>
        </p:nvSpPr>
        <p:spPr>
          <a:xfrm rot="19652645">
            <a:off x="7640588" y="5314964"/>
            <a:ext cx="507361" cy="308704"/>
          </a:xfrm>
          <a:custGeom>
            <a:avLst/>
            <a:gdLst>
              <a:gd name="connsiteX0" fmla="*/ 56216 w 507361"/>
              <a:gd name="connsiteY0" fmla="*/ 0 h 308704"/>
              <a:gd name="connsiteX1" fmla="*/ 507361 w 507361"/>
              <a:gd name="connsiteY1" fmla="*/ 308704 h 308704"/>
              <a:gd name="connsiteX2" fmla="*/ 0 w 507361"/>
              <a:gd name="connsiteY2" fmla="*/ 308704 h 308704"/>
            </a:gdLst>
            <a:ahLst/>
            <a:cxnLst>
              <a:cxn ang="0">
                <a:pos x="connsiteX0" y="connsiteY0"/>
              </a:cxn>
              <a:cxn ang="0">
                <a:pos x="connsiteX1" y="connsiteY1"/>
              </a:cxn>
              <a:cxn ang="0">
                <a:pos x="connsiteX2" y="connsiteY2"/>
              </a:cxn>
            </a:cxnLst>
            <a:rect l="l" t="t" r="r" b="b"/>
            <a:pathLst>
              <a:path w="507361" h="308704">
                <a:moveTo>
                  <a:pt x="56216" y="0"/>
                </a:moveTo>
                <a:lnTo>
                  <a:pt x="507361" y="308704"/>
                </a:lnTo>
                <a:lnTo>
                  <a:pt x="0" y="308704"/>
                </a:lnTo>
                <a:close/>
              </a:path>
            </a:pathLst>
          </a:custGeom>
          <a:solidFill>
            <a:srgbClr val="9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2" name="任意多边形 11"/>
          <p:cNvSpPr/>
          <p:nvPr/>
        </p:nvSpPr>
        <p:spPr>
          <a:xfrm rot="9366163">
            <a:off x="6284873" y="-453464"/>
            <a:ext cx="615090" cy="7672711"/>
          </a:xfrm>
          <a:custGeom>
            <a:avLst/>
            <a:gdLst>
              <a:gd name="connsiteX0" fmla="*/ 615090 w 615090"/>
              <a:gd name="connsiteY0" fmla="*/ 7672711 h 7672711"/>
              <a:gd name="connsiteX1" fmla="*/ 0 w 615090"/>
              <a:gd name="connsiteY1" fmla="*/ 7400176 h 7672711"/>
              <a:gd name="connsiteX2" fmla="*/ 227643 w 615090"/>
              <a:gd name="connsiteY2" fmla="*/ 0 h 7672711"/>
              <a:gd name="connsiteX3" fmla="*/ 381155 w 615090"/>
              <a:gd name="connsiteY3" fmla="*/ 68018 h 7672711"/>
            </a:gdLst>
            <a:ahLst/>
            <a:cxnLst>
              <a:cxn ang="0">
                <a:pos x="connsiteX0" y="connsiteY0"/>
              </a:cxn>
              <a:cxn ang="0">
                <a:pos x="connsiteX1" y="connsiteY1"/>
              </a:cxn>
              <a:cxn ang="0">
                <a:pos x="connsiteX2" y="connsiteY2"/>
              </a:cxn>
              <a:cxn ang="0">
                <a:pos x="connsiteX3" y="connsiteY3"/>
              </a:cxn>
            </a:cxnLst>
            <a:rect l="l" t="t" r="r" b="b"/>
            <a:pathLst>
              <a:path w="615090" h="7672711">
                <a:moveTo>
                  <a:pt x="615090" y="7672711"/>
                </a:moveTo>
                <a:lnTo>
                  <a:pt x="0" y="7400176"/>
                </a:lnTo>
                <a:lnTo>
                  <a:pt x="227643" y="0"/>
                </a:lnTo>
                <a:lnTo>
                  <a:pt x="381155" y="68018"/>
                </a:lnTo>
                <a:close/>
              </a:path>
            </a:pathLst>
          </a:custGeom>
          <a:solidFill>
            <a:srgbClr val="EC960A">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9" name="矩形 8"/>
          <p:cNvSpPr/>
          <p:nvPr/>
        </p:nvSpPr>
        <p:spPr>
          <a:xfrm>
            <a:off x="0" y="4885764"/>
            <a:ext cx="8175812" cy="573742"/>
          </a:xfrm>
          <a:prstGeom prst="rect">
            <a:avLst/>
          </a:prstGeom>
          <a:solidFill>
            <a:srgbClr val="FF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spc="300" dirty="0">
                <a:solidFill>
                  <a:srgbClr val="FFFFFF">
                    <a:lumMod val="95000"/>
                  </a:srgbClr>
                </a:solidFill>
                <a:latin typeface="微软雅黑" panose="020B0503020204020204" pitchFamily="34" charset="-122"/>
                <a:ea typeface="微软雅黑" panose="020B0503020204020204" pitchFamily="34" charset="-122"/>
              </a:rPr>
              <a:t>沃伦勒夫</a:t>
            </a:r>
            <a:r>
              <a:rPr lang="en-US" altLang="zh-CN" sz="2400" b="1" spc="300" dirty="0">
                <a:solidFill>
                  <a:srgbClr val="FFFFFF">
                    <a:lumMod val="95000"/>
                  </a:srgbClr>
                </a:solidFill>
                <a:latin typeface="微软雅黑" panose="020B0503020204020204" pitchFamily="34" charset="-122"/>
                <a:ea typeface="微软雅黑" panose="020B0503020204020204" pitchFamily="34" charset="-122"/>
              </a:rPr>
              <a:t>·</a:t>
            </a:r>
            <a:r>
              <a:rPr lang="zh-CN" altLang="en-US" sz="2400" b="1" spc="300" dirty="0">
                <a:solidFill>
                  <a:srgbClr val="FFFFFF">
                    <a:lumMod val="95000"/>
                  </a:srgbClr>
                </a:solidFill>
                <a:latin typeface="微软雅黑" panose="020B0503020204020204" pitchFamily="34" charset="-122"/>
                <a:ea typeface="微软雅黑" panose="020B0503020204020204" pitchFamily="34" charset="-122"/>
              </a:rPr>
              <a:t>量子全息芯片健康手环</a:t>
            </a:r>
            <a:endParaRPr kumimoji="0" lang="zh-CN" altLang="en-US" sz="2400" b="1" i="0" u="none" strike="noStrike" kern="1200" cap="none" spc="300" normalizeH="0" baseline="0" noProof="0" dirty="0">
              <a:ln>
                <a:noFill/>
              </a:ln>
              <a:solidFill>
                <a:srgbClr val="FFFFFF">
                  <a:lumMod val="95000"/>
                </a:srgbClr>
              </a:solidFill>
              <a:effectLst/>
              <a:uLnTx/>
              <a:uFillTx/>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F04C67E2-3398-6FFE-CB60-8307EBD36A85}"/>
              </a:ext>
            </a:extLst>
          </p:cNvPr>
          <p:cNvGrpSpPr/>
          <p:nvPr/>
        </p:nvGrpSpPr>
        <p:grpSpPr>
          <a:xfrm>
            <a:off x="890102" y="3632583"/>
            <a:ext cx="673462" cy="681371"/>
            <a:chOff x="4935258" y="3482399"/>
            <a:chExt cx="673462" cy="681371"/>
          </a:xfrm>
        </p:grpSpPr>
        <p:sp>
          <p:nvSpPr>
            <p:cNvPr id="55" name="橢圓 9">
              <a:extLst>
                <a:ext uri="{FF2B5EF4-FFF2-40B4-BE49-F238E27FC236}">
                  <a16:creationId xmlns:a16="http://schemas.microsoft.com/office/drawing/2014/main" id="{5C740F8E-CC5D-BDFF-64CC-BA586898CD10}"/>
                </a:ext>
              </a:extLst>
            </p:cNvPr>
            <p:cNvSpPr/>
            <p:nvPr/>
          </p:nvSpPr>
          <p:spPr>
            <a:xfrm>
              <a:off x="4935258" y="3482399"/>
              <a:ext cx="673462" cy="681371"/>
            </a:xfrm>
            <a:prstGeom prst="ellipse">
              <a:avLst/>
            </a:prstGeom>
            <a:solidFill>
              <a:srgbClr val="FFC000"/>
            </a:solidFill>
            <a:ln w="12700" cap="flat" cmpd="sng" algn="ctr">
              <a:noFill/>
              <a:prstDash val="solid"/>
              <a:miter lim="800000"/>
            </a:ln>
            <a:effectLst>
              <a:outerShdw blurRad="635000" sx="102000" sy="102000" algn="ctr" rotWithShape="0">
                <a:prstClr val="black">
                  <a:alpha val="19000"/>
                </a:prstClr>
              </a:outerShdw>
            </a:effectLst>
          </p:spPr>
          <p:txBody>
            <a:bodyPr rtlCol="0" anchor="ctr"/>
            <a:lstStyle/>
            <a:p>
              <a:pPr marL="0" marR="0" lvl="0" indent="0" algn="ctr" defTabSz="914429" eaLnBrk="1" fontAlgn="auto" latinLnBrk="0" hangingPunct="1">
                <a:lnSpc>
                  <a:spcPct val="100000"/>
                </a:lnSpc>
                <a:spcBef>
                  <a:spcPts val="0"/>
                </a:spcBef>
                <a:spcAft>
                  <a:spcPts val="0"/>
                </a:spcAft>
                <a:buClrTx/>
                <a:buSzTx/>
                <a:buFontTx/>
                <a:buNone/>
                <a:tabLst/>
                <a:defRPr/>
              </a:pPr>
              <a:endParaRPr kumimoji="0" lang="zh-TW" altLang="en-US" sz="1801" b="0" i="0" u="none" strike="noStrike" kern="0" cap="none" spc="0" normalizeH="0" baseline="0" noProof="0">
                <a:ln>
                  <a:noFill/>
                </a:ln>
                <a:solidFill>
                  <a:srgbClr val="FFDD4B"/>
                </a:solidFill>
                <a:effectLst/>
                <a:uLnTx/>
                <a:uFillTx/>
                <a:latin typeface="Calibri" panose="020F0502020204030204"/>
                <a:ea typeface="新細明體" panose="02020500000000000000" pitchFamily="18" charset="-120"/>
                <a:cs typeface="+mn-cs"/>
              </a:endParaRPr>
            </a:p>
          </p:txBody>
        </p:sp>
        <p:pic>
          <p:nvPicPr>
            <p:cNvPr id="56" name="圖片 11">
              <a:extLst>
                <a:ext uri="{FF2B5EF4-FFF2-40B4-BE49-F238E27FC236}">
                  <a16:creationId xmlns:a16="http://schemas.microsoft.com/office/drawing/2014/main" id="{0E959E9C-BF75-56E8-C660-492F59C512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9355" y="3667190"/>
              <a:ext cx="285265" cy="288615"/>
            </a:xfrm>
            <a:prstGeom prst="rect">
              <a:avLst/>
            </a:prstGeom>
          </p:spPr>
        </p:pic>
      </p:grpSp>
      <p:grpSp>
        <p:nvGrpSpPr>
          <p:cNvPr id="57" name="组合 56">
            <a:extLst>
              <a:ext uri="{FF2B5EF4-FFF2-40B4-BE49-F238E27FC236}">
                <a16:creationId xmlns:a16="http://schemas.microsoft.com/office/drawing/2014/main" id="{F3173FF3-41BF-1C4F-2056-D39BF5EB20A1}"/>
              </a:ext>
            </a:extLst>
          </p:cNvPr>
          <p:cNvGrpSpPr/>
          <p:nvPr/>
        </p:nvGrpSpPr>
        <p:grpSpPr>
          <a:xfrm>
            <a:off x="4360825" y="3647923"/>
            <a:ext cx="702097" cy="650693"/>
            <a:chOff x="8917761" y="3496960"/>
            <a:chExt cx="702097" cy="650693"/>
          </a:xfrm>
        </p:grpSpPr>
        <p:sp>
          <p:nvSpPr>
            <p:cNvPr id="58" name="橢圓 13">
              <a:extLst>
                <a:ext uri="{FF2B5EF4-FFF2-40B4-BE49-F238E27FC236}">
                  <a16:creationId xmlns:a16="http://schemas.microsoft.com/office/drawing/2014/main" id="{38AF720E-E997-D9AB-AB27-79E3FE859F97}"/>
                </a:ext>
              </a:extLst>
            </p:cNvPr>
            <p:cNvSpPr/>
            <p:nvPr/>
          </p:nvSpPr>
          <p:spPr>
            <a:xfrm>
              <a:off x="8917761" y="3496960"/>
              <a:ext cx="702097" cy="650693"/>
            </a:xfrm>
            <a:prstGeom prst="ellipse">
              <a:avLst/>
            </a:prstGeom>
            <a:solidFill>
              <a:srgbClr val="FFC000"/>
            </a:solidFill>
            <a:ln w="12700" cap="flat" cmpd="sng" algn="ctr">
              <a:noFill/>
              <a:prstDash val="solid"/>
              <a:miter lim="800000"/>
            </a:ln>
            <a:effectLst>
              <a:outerShdw blurRad="635000" sx="102000" sy="102000" algn="ctr" rotWithShape="0">
                <a:prstClr val="black">
                  <a:alpha val="19000"/>
                </a:prstClr>
              </a:outerShdw>
            </a:effectLst>
          </p:spPr>
          <p:txBody>
            <a:bodyPr rtlCol="0" anchor="ctr"/>
            <a:lstStyle/>
            <a:p>
              <a:pPr marL="0" marR="0" lvl="0" indent="0" algn="ctr" defTabSz="914429" eaLnBrk="1" fontAlgn="auto" latinLnBrk="0" hangingPunct="1">
                <a:lnSpc>
                  <a:spcPct val="100000"/>
                </a:lnSpc>
                <a:spcBef>
                  <a:spcPts val="0"/>
                </a:spcBef>
                <a:spcAft>
                  <a:spcPts val="0"/>
                </a:spcAft>
                <a:buClrTx/>
                <a:buSzTx/>
                <a:buFontTx/>
                <a:buNone/>
                <a:tabLst/>
                <a:defRPr/>
              </a:pPr>
              <a:endParaRPr kumimoji="0" lang="zh-TW" altLang="en-US" sz="1801" b="0" i="0" u="none" strike="noStrike" kern="0" cap="none" spc="0" normalizeH="0" baseline="0" noProof="0">
                <a:ln>
                  <a:noFill/>
                </a:ln>
                <a:solidFill>
                  <a:srgbClr val="FFDD4B"/>
                </a:solidFill>
                <a:effectLst/>
                <a:uLnTx/>
                <a:uFillTx/>
                <a:latin typeface="Calibri" panose="020F0502020204030204"/>
                <a:ea typeface="新細明體" panose="02020500000000000000" pitchFamily="18" charset="-120"/>
                <a:cs typeface="+mn-cs"/>
              </a:endParaRPr>
            </a:p>
          </p:txBody>
        </p:sp>
        <p:sp>
          <p:nvSpPr>
            <p:cNvPr id="59" name="Freeform 15">
              <a:extLst>
                <a:ext uri="{FF2B5EF4-FFF2-40B4-BE49-F238E27FC236}">
                  <a16:creationId xmlns:a16="http://schemas.microsoft.com/office/drawing/2014/main" id="{0710ACEC-39FE-8CBE-0ED8-F3BC7A362B92}"/>
                </a:ext>
              </a:extLst>
            </p:cNvPr>
            <p:cNvSpPr>
              <a:spLocks/>
            </p:cNvSpPr>
            <p:nvPr/>
          </p:nvSpPr>
          <p:spPr bwMode="auto">
            <a:xfrm>
              <a:off x="9116215" y="3677830"/>
              <a:ext cx="337201" cy="309558"/>
            </a:xfrm>
            <a:custGeom>
              <a:avLst/>
              <a:gdLst>
                <a:gd name="connsiteX0" fmla="*/ 263334 w 646943"/>
                <a:gd name="connsiteY0" fmla="*/ 0 h 640828"/>
                <a:gd name="connsiteX1" fmla="*/ 270782 w 646943"/>
                <a:gd name="connsiteY1" fmla="*/ 0 h 640828"/>
                <a:gd name="connsiteX2" fmla="*/ 293128 w 646943"/>
                <a:gd name="connsiteY2" fmla="*/ 14903 h 640828"/>
                <a:gd name="connsiteX3" fmla="*/ 342592 w 646943"/>
                <a:gd name="connsiteY3" fmla="*/ 58914 h 640828"/>
                <a:gd name="connsiteX4" fmla="*/ 370218 w 646943"/>
                <a:gd name="connsiteY4" fmla="*/ 84730 h 640828"/>
                <a:gd name="connsiteX5" fmla="*/ 387734 w 646943"/>
                <a:gd name="connsiteY5" fmla="*/ 58750 h 640828"/>
                <a:gd name="connsiteX6" fmla="*/ 448578 w 646943"/>
                <a:gd name="connsiteY6" fmla="*/ 33547 h 640828"/>
                <a:gd name="connsiteX7" fmla="*/ 534624 w 646943"/>
                <a:gd name="connsiteY7" fmla="*/ 119594 h 640828"/>
                <a:gd name="connsiteX8" fmla="*/ 509422 w 646943"/>
                <a:gd name="connsiteY8" fmla="*/ 180438 h 640828"/>
                <a:gd name="connsiteX9" fmla="*/ 487382 w 646943"/>
                <a:gd name="connsiteY9" fmla="*/ 195298 h 640828"/>
                <a:gd name="connsiteX10" fmla="*/ 501388 w 646943"/>
                <a:gd name="connsiteY10" fmla="*/ 208671 h 640828"/>
                <a:gd name="connsiteX11" fmla="*/ 509142 w 646943"/>
                <a:gd name="connsiteY11" fmla="*/ 216093 h 640828"/>
                <a:gd name="connsiteX12" fmla="*/ 583628 w 646943"/>
                <a:gd name="connsiteY12" fmla="*/ 149030 h 640828"/>
                <a:gd name="connsiteX13" fmla="*/ 605974 w 646943"/>
                <a:gd name="connsiteY13" fmla="*/ 141578 h 640828"/>
                <a:gd name="connsiteX14" fmla="*/ 635770 w 646943"/>
                <a:gd name="connsiteY14" fmla="*/ 149030 h 640828"/>
                <a:gd name="connsiteX15" fmla="*/ 635770 w 646943"/>
                <a:gd name="connsiteY15" fmla="*/ 208642 h 640828"/>
                <a:gd name="connsiteX16" fmla="*/ 538936 w 646943"/>
                <a:gd name="connsiteY16" fmla="*/ 298060 h 640828"/>
                <a:gd name="connsiteX17" fmla="*/ 509142 w 646943"/>
                <a:gd name="connsiteY17" fmla="*/ 305511 h 640828"/>
                <a:gd name="connsiteX18" fmla="*/ 486796 w 646943"/>
                <a:gd name="connsiteY18" fmla="*/ 298060 h 640828"/>
                <a:gd name="connsiteX19" fmla="*/ 404860 w 646943"/>
                <a:gd name="connsiteY19" fmla="*/ 223545 h 640828"/>
                <a:gd name="connsiteX20" fmla="*/ 330008 w 646943"/>
                <a:gd name="connsiteY20" fmla="*/ 303415 h 640828"/>
                <a:gd name="connsiteX21" fmla="*/ 293290 w 646943"/>
                <a:gd name="connsiteY21" fmla="*/ 342597 h 640828"/>
                <a:gd name="connsiteX22" fmla="*/ 303432 w 646943"/>
                <a:gd name="connsiteY22" fmla="*/ 347748 h 640828"/>
                <a:gd name="connsiteX23" fmla="*/ 302950 w 646943"/>
                <a:gd name="connsiteY23" fmla="*/ 348384 h 640828"/>
                <a:gd name="connsiteX24" fmla="*/ 306164 w 646943"/>
                <a:gd name="connsiteY24" fmla="*/ 350220 h 640828"/>
                <a:gd name="connsiteX25" fmla="*/ 397410 w 646943"/>
                <a:gd name="connsiteY25" fmla="*/ 402381 h 640828"/>
                <a:gd name="connsiteX26" fmla="*/ 419756 w 646943"/>
                <a:gd name="connsiteY26" fmla="*/ 424735 h 640828"/>
                <a:gd name="connsiteX27" fmla="*/ 412308 w 646943"/>
                <a:gd name="connsiteY27" fmla="*/ 454541 h 640828"/>
                <a:gd name="connsiteX28" fmla="*/ 308026 w 646943"/>
                <a:gd name="connsiteY28" fmla="*/ 618474 h 640828"/>
                <a:gd name="connsiteX29" fmla="*/ 278232 w 646943"/>
                <a:gd name="connsiteY29" fmla="*/ 640828 h 640828"/>
                <a:gd name="connsiteX30" fmla="*/ 255886 w 646943"/>
                <a:gd name="connsiteY30" fmla="*/ 633377 h 640828"/>
                <a:gd name="connsiteX31" fmla="*/ 240988 w 646943"/>
                <a:gd name="connsiteY31" fmla="*/ 581216 h 640828"/>
                <a:gd name="connsiteX32" fmla="*/ 322924 w 646943"/>
                <a:gd name="connsiteY32" fmla="*/ 447089 h 640828"/>
                <a:gd name="connsiteX33" fmla="*/ 269502 w 646943"/>
                <a:gd name="connsiteY33" fmla="*/ 418797 h 640828"/>
                <a:gd name="connsiteX34" fmla="*/ 255318 w 646943"/>
                <a:gd name="connsiteY34" fmla="*/ 411285 h 640828"/>
                <a:gd name="connsiteX35" fmla="*/ 253852 w 646943"/>
                <a:gd name="connsiteY35" fmla="*/ 413221 h 640828"/>
                <a:gd name="connsiteX36" fmla="*/ 229424 w 646943"/>
                <a:gd name="connsiteY36" fmla="*/ 445480 h 640828"/>
                <a:gd name="connsiteX37" fmla="*/ 207222 w 646943"/>
                <a:gd name="connsiteY37" fmla="*/ 452998 h 640828"/>
                <a:gd name="connsiteX38" fmla="*/ 44406 w 646943"/>
                <a:gd name="connsiteY38" fmla="*/ 490587 h 640828"/>
                <a:gd name="connsiteX39" fmla="*/ 37004 w 646943"/>
                <a:gd name="connsiteY39" fmla="*/ 490587 h 640828"/>
                <a:gd name="connsiteX40" fmla="*/ 0 w 646943"/>
                <a:gd name="connsiteY40" fmla="*/ 452998 h 640828"/>
                <a:gd name="connsiteX41" fmla="*/ 29604 w 646943"/>
                <a:gd name="connsiteY41" fmla="*/ 407891 h 640828"/>
                <a:gd name="connsiteX42" fmla="*/ 177618 w 646943"/>
                <a:gd name="connsiteY42" fmla="*/ 385337 h 640828"/>
                <a:gd name="connsiteX43" fmla="*/ 185018 w 646943"/>
                <a:gd name="connsiteY43" fmla="*/ 375000 h 640828"/>
                <a:gd name="connsiteX44" fmla="*/ 185342 w 646943"/>
                <a:gd name="connsiteY44" fmla="*/ 374548 h 640828"/>
                <a:gd name="connsiteX45" fmla="*/ 183726 w 646943"/>
                <a:gd name="connsiteY45" fmla="*/ 373739 h 640828"/>
                <a:gd name="connsiteX46" fmla="*/ 166500 w 646943"/>
                <a:gd name="connsiteY46" fmla="*/ 365123 h 640828"/>
                <a:gd name="connsiteX47" fmla="*/ 159052 w 646943"/>
                <a:gd name="connsiteY47" fmla="*/ 305511 h 640828"/>
                <a:gd name="connsiteX48" fmla="*/ 315476 w 646943"/>
                <a:gd name="connsiteY48" fmla="*/ 141578 h 640828"/>
                <a:gd name="connsiteX49" fmla="*/ 255886 w 646943"/>
                <a:gd name="connsiteY49" fmla="*/ 81967 h 640828"/>
                <a:gd name="connsiteX50" fmla="*/ 129258 w 646943"/>
                <a:gd name="connsiteY50" fmla="*/ 111772 h 640828"/>
                <a:gd name="connsiteX51" fmla="*/ 121808 w 646943"/>
                <a:gd name="connsiteY51" fmla="*/ 111772 h 640828"/>
                <a:gd name="connsiteX52" fmla="*/ 84564 w 646943"/>
                <a:gd name="connsiteY52" fmla="*/ 81967 h 640828"/>
                <a:gd name="connsiteX53" fmla="*/ 114360 w 646943"/>
                <a:gd name="connsiteY53" fmla="*/ 37258 h 640828"/>
                <a:gd name="connsiteX54" fmla="*/ 263334 w 646943"/>
                <a:gd name="connsiteY54" fmla="*/ 0 h 64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46943" h="640828">
                  <a:moveTo>
                    <a:pt x="263334" y="0"/>
                  </a:moveTo>
                  <a:cubicBezTo>
                    <a:pt x="263334" y="0"/>
                    <a:pt x="270782" y="0"/>
                    <a:pt x="270782" y="0"/>
                  </a:cubicBezTo>
                  <a:cubicBezTo>
                    <a:pt x="278232" y="0"/>
                    <a:pt x="285680" y="7452"/>
                    <a:pt x="293128" y="14903"/>
                  </a:cubicBezTo>
                  <a:cubicBezTo>
                    <a:pt x="302440" y="22355"/>
                    <a:pt x="320596" y="38655"/>
                    <a:pt x="342592" y="58914"/>
                  </a:cubicBezTo>
                  <a:lnTo>
                    <a:pt x="370218" y="84730"/>
                  </a:lnTo>
                  <a:lnTo>
                    <a:pt x="387734" y="58750"/>
                  </a:lnTo>
                  <a:cubicBezTo>
                    <a:pt x="403306" y="43178"/>
                    <a:pt x="424816" y="33547"/>
                    <a:pt x="448578" y="33547"/>
                  </a:cubicBezTo>
                  <a:cubicBezTo>
                    <a:pt x="496100" y="33547"/>
                    <a:pt x="534624" y="72072"/>
                    <a:pt x="534624" y="119594"/>
                  </a:cubicBezTo>
                  <a:cubicBezTo>
                    <a:pt x="534624" y="143355"/>
                    <a:pt x="524994" y="164867"/>
                    <a:pt x="509422" y="180438"/>
                  </a:cubicBezTo>
                  <a:lnTo>
                    <a:pt x="487382" y="195298"/>
                  </a:lnTo>
                  <a:lnTo>
                    <a:pt x="501388" y="208671"/>
                  </a:lnTo>
                  <a:cubicBezTo>
                    <a:pt x="506348" y="213416"/>
                    <a:pt x="509142" y="216093"/>
                    <a:pt x="509142" y="216093"/>
                  </a:cubicBezTo>
                  <a:cubicBezTo>
                    <a:pt x="509142" y="216093"/>
                    <a:pt x="509142" y="216093"/>
                    <a:pt x="583628" y="149030"/>
                  </a:cubicBezTo>
                  <a:cubicBezTo>
                    <a:pt x="591078" y="141578"/>
                    <a:pt x="598526" y="141578"/>
                    <a:pt x="605974" y="141578"/>
                  </a:cubicBezTo>
                  <a:cubicBezTo>
                    <a:pt x="620872" y="141578"/>
                    <a:pt x="628320" y="141578"/>
                    <a:pt x="635770" y="149030"/>
                  </a:cubicBezTo>
                  <a:cubicBezTo>
                    <a:pt x="650668" y="163933"/>
                    <a:pt x="650668" y="193739"/>
                    <a:pt x="635770" y="208642"/>
                  </a:cubicBezTo>
                  <a:cubicBezTo>
                    <a:pt x="635770" y="208642"/>
                    <a:pt x="635770" y="208642"/>
                    <a:pt x="538936" y="298060"/>
                  </a:cubicBezTo>
                  <a:cubicBezTo>
                    <a:pt x="531488" y="305511"/>
                    <a:pt x="524038" y="305511"/>
                    <a:pt x="509142" y="305511"/>
                  </a:cubicBezTo>
                  <a:cubicBezTo>
                    <a:pt x="501692" y="305511"/>
                    <a:pt x="494244" y="305511"/>
                    <a:pt x="486796" y="298060"/>
                  </a:cubicBezTo>
                  <a:cubicBezTo>
                    <a:pt x="486796" y="298060"/>
                    <a:pt x="486796" y="298060"/>
                    <a:pt x="404860" y="223545"/>
                  </a:cubicBezTo>
                  <a:cubicBezTo>
                    <a:pt x="404860" y="223545"/>
                    <a:pt x="404860" y="223545"/>
                    <a:pt x="330008" y="303415"/>
                  </a:cubicBezTo>
                  <a:lnTo>
                    <a:pt x="293290" y="342597"/>
                  </a:lnTo>
                  <a:lnTo>
                    <a:pt x="303432" y="347748"/>
                  </a:lnTo>
                  <a:lnTo>
                    <a:pt x="302950" y="348384"/>
                  </a:lnTo>
                  <a:lnTo>
                    <a:pt x="306164" y="350220"/>
                  </a:lnTo>
                  <a:cubicBezTo>
                    <a:pt x="319198" y="357672"/>
                    <a:pt x="345270" y="372575"/>
                    <a:pt x="397410" y="402381"/>
                  </a:cubicBezTo>
                  <a:cubicBezTo>
                    <a:pt x="404860" y="402381"/>
                    <a:pt x="412308" y="409832"/>
                    <a:pt x="419756" y="424735"/>
                  </a:cubicBezTo>
                  <a:cubicBezTo>
                    <a:pt x="419756" y="432186"/>
                    <a:pt x="419756" y="447089"/>
                    <a:pt x="412308" y="454541"/>
                  </a:cubicBezTo>
                  <a:cubicBezTo>
                    <a:pt x="412308" y="454541"/>
                    <a:pt x="412308" y="454541"/>
                    <a:pt x="308026" y="618474"/>
                  </a:cubicBezTo>
                  <a:cubicBezTo>
                    <a:pt x="300578" y="633377"/>
                    <a:pt x="285680" y="640828"/>
                    <a:pt x="278232" y="640828"/>
                  </a:cubicBezTo>
                  <a:cubicBezTo>
                    <a:pt x="270782" y="640828"/>
                    <a:pt x="263334" y="640828"/>
                    <a:pt x="255886" y="633377"/>
                  </a:cubicBezTo>
                  <a:cubicBezTo>
                    <a:pt x="240988" y="625925"/>
                    <a:pt x="233540" y="596119"/>
                    <a:pt x="240988" y="581216"/>
                  </a:cubicBezTo>
                  <a:cubicBezTo>
                    <a:pt x="240988" y="581216"/>
                    <a:pt x="240988" y="581216"/>
                    <a:pt x="322924" y="447089"/>
                  </a:cubicBezTo>
                  <a:cubicBezTo>
                    <a:pt x="322924" y="447089"/>
                    <a:pt x="322924" y="447089"/>
                    <a:pt x="269502" y="418797"/>
                  </a:cubicBezTo>
                  <a:lnTo>
                    <a:pt x="255318" y="411285"/>
                  </a:lnTo>
                  <a:lnTo>
                    <a:pt x="253852" y="413221"/>
                  </a:lnTo>
                  <a:cubicBezTo>
                    <a:pt x="246770" y="422574"/>
                    <a:pt x="238676" y="433264"/>
                    <a:pt x="229424" y="445480"/>
                  </a:cubicBezTo>
                  <a:cubicBezTo>
                    <a:pt x="222022" y="452998"/>
                    <a:pt x="214622" y="452998"/>
                    <a:pt x="207222" y="452998"/>
                  </a:cubicBezTo>
                  <a:cubicBezTo>
                    <a:pt x="207222" y="452998"/>
                    <a:pt x="207222" y="452998"/>
                    <a:pt x="44406" y="490587"/>
                  </a:cubicBezTo>
                  <a:cubicBezTo>
                    <a:pt x="44406" y="490587"/>
                    <a:pt x="44406" y="490587"/>
                    <a:pt x="37004" y="490587"/>
                  </a:cubicBezTo>
                  <a:cubicBezTo>
                    <a:pt x="22204" y="490587"/>
                    <a:pt x="7402" y="475551"/>
                    <a:pt x="0" y="452998"/>
                  </a:cubicBezTo>
                  <a:cubicBezTo>
                    <a:pt x="0" y="437962"/>
                    <a:pt x="7402" y="415409"/>
                    <a:pt x="29604" y="407891"/>
                  </a:cubicBezTo>
                  <a:lnTo>
                    <a:pt x="177618" y="385337"/>
                  </a:lnTo>
                  <a:cubicBezTo>
                    <a:pt x="177618" y="385337"/>
                    <a:pt x="177618" y="385337"/>
                    <a:pt x="185018" y="375000"/>
                  </a:cubicBezTo>
                  <a:lnTo>
                    <a:pt x="185342" y="374548"/>
                  </a:lnTo>
                  <a:lnTo>
                    <a:pt x="183726" y="373739"/>
                  </a:lnTo>
                  <a:cubicBezTo>
                    <a:pt x="179536" y="371643"/>
                    <a:pt x="173950" y="368849"/>
                    <a:pt x="166500" y="365123"/>
                  </a:cubicBezTo>
                  <a:cubicBezTo>
                    <a:pt x="144154" y="357672"/>
                    <a:pt x="144154" y="327866"/>
                    <a:pt x="159052" y="305511"/>
                  </a:cubicBezTo>
                  <a:cubicBezTo>
                    <a:pt x="211194" y="253351"/>
                    <a:pt x="263334" y="193739"/>
                    <a:pt x="315476" y="141578"/>
                  </a:cubicBezTo>
                  <a:cubicBezTo>
                    <a:pt x="308026" y="134127"/>
                    <a:pt x="263334" y="89418"/>
                    <a:pt x="255886" y="81967"/>
                  </a:cubicBezTo>
                  <a:cubicBezTo>
                    <a:pt x="255886" y="81967"/>
                    <a:pt x="255886" y="81967"/>
                    <a:pt x="129258" y="111772"/>
                  </a:cubicBezTo>
                  <a:cubicBezTo>
                    <a:pt x="129258" y="111772"/>
                    <a:pt x="129258" y="111772"/>
                    <a:pt x="121808" y="111772"/>
                  </a:cubicBezTo>
                  <a:cubicBezTo>
                    <a:pt x="106912" y="111772"/>
                    <a:pt x="92014" y="96869"/>
                    <a:pt x="84564" y="81967"/>
                  </a:cubicBezTo>
                  <a:cubicBezTo>
                    <a:pt x="84564" y="59612"/>
                    <a:pt x="92014" y="44709"/>
                    <a:pt x="114360" y="37258"/>
                  </a:cubicBezTo>
                  <a:cubicBezTo>
                    <a:pt x="114360" y="37258"/>
                    <a:pt x="114360" y="37258"/>
                    <a:pt x="263334" y="0"/>
                  </a:cubicBezTo>
                  <a:close/>
                </a:path>
              </a:pathLst>
            </a:custGeom>
            <a:noFill/>
            <a:ln w="19050" cap="flat" cmpd="sng" algn="ctr">
              <a:solidFill>
                <a:srgbClr val="44546A"/>
              </a:solidFill>
              <a:prstDash val="solid"/>
              <a:miter lim="800000"/>
            </a:ln>
            <a:effectLst>
              <a:outerShdw blurRad="254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29" eaLnBrk="1" fontAlgn="auto" latinLnBrk="0" hangingPunct="1">
                <a:lnSpc>
                  <a:spcPct val="100000"/>
                </a:lnSpc>
                <a:spcBef>
                  <a:spcPts val="0"/>
                </a:spcBef>
                <a:spcAft>
                  <a:spcPts val="0"/>
                </a:spcAft>
                <a:buClrTx/>
                <a:buSzTx/>
                <a:buFontTx/>
                <a:buNone/>
                <a:tabLst/>
                <a:defRPr/>
              </a:pPr>
              <a:endParaRPr kumimoji="0" lang="en-ID" sz="1801" b="0" i="0" u="none" strike="noStrike" kern="0" cap="none" spc="0" normalizeH="0" baseline="0" noProof="0">
                <a:ln>
                  <a:noFill/>
                </a:ln>
                <a:solidFill>
                  <a:srgbClr val="FFFFFF"/>
                </a:solidFill>
                <a:effectLst/>
                <a:uLnTx/>
                <a:uFillTx/>
                <a:latin typeface="Lato"/>
                <a:ea typeface="+mn-ea"/>
                <a:cs typeface="+mn-cs"/>
              </a:endParaRPr>
            </a:p>
          </p:txBody>
        </p:sp>
      </p:grpSp>
      <p:grpSp>
        <p:nvGrpSpPr>
          <p:cNvPr id="60" name="组合 59">
            <a:extLst>
              <a:ext uri="{FF2B5EF4-FFF2-40B4-BE49-F238E27FC236}">
                <a16:creationId xmlns:a16="http://schemas.microsoft.com/office/drawing/2014/main" id="{B1A680EB-9CC0-EBC4-35B2-3EE18AA5D0EA}"/>
              </a:ext>
            </a:extLst>
          </p:cNvPr>
          <p:cNvGrpSpPr/>
          <p:nvPr/>
        </p:nvGrpSpPr>
        <p:grpSpPr>
          <a:xfrm>
            <a:off x="2625463" y="3659792"/>
            <a:ext cx="673462" cy="638824"/>
            <a:chOff x="7213761" y="3496957"/>
            <a:chExt cx="679782" cy="638824"/>
          </a:xfrm>
        </p:grpSpPr>
        <p:sp>
          <p:nvSpPr>
            <p:cNvPr id="61" name="橢圓 20">
              <a:extLst>
                <a:ext uri="{FF2B5EF4-FFF2-40B4-BE49-F238E27FC236}">
                  <a16:creationId xmlns:a16="http://schemas.microsoft.com/office/drawing/2014/main" id="{72111CE2-E497-0D15-48F3-3E46CD48629D}"/>
                </a:ext>
              </a:extLst>
            </p:cNvPr>
            <p:cNvSpPr/>
            <p:nvPr/>
          </p:nvSpPr>
          <p:spPr>
            <a:xfrm>
              <a:off x="7213761" y="3496957"/>
              <a:ext cx="679782" cy="638824"/>
            </a:xfrm>
            <a:prstGeom prst="ellipse">
              <a:avLst/>
            </a:prstGeom>
            <a:solidFill>
              <a:srgbClr val="FFC000"/>
            </a:solidFill>
            <a:ln w="12700" cap="flat" cmpd="sng" algn="ctr">
              <a:noFill/>
              <a:prstDash val="solid"/>
              <a:miter lim="800000"/>
            </a:ln>
            <a:effectLst>
              <a:outerShdw blurRad="635000" sx="102000" sy="102000" algn="ctr" rotWithShape="0">
                <a:prstClr val="black">
                  <a:alpha val="19000"/>
                </a:prstClr>
              </a:outerShdw>
            </a:effectLst>
          </p:spPr>
          <p:txBody>
            <a:bodyPr rtlCol="0" anchor="ctr"/>
            <a:lstStyle/>
            <a:p>
              <a:pPr marL="0" marR="0" lvl="0" indent="0" algn="ctr" defTabSz="914429" eaLnBrk="1" fontAlgn="auto" latinLnBrk="0" hangingPunct="1">
                <a:lnSpc>
                  <a:spcPct val="100000"/>
                </a:lnSpc>
                <a:spcBef>
                  <a:spcPts val="0"/>
                </a:spcBef>
                <a:spcAft>
                  <a:spcPts val="0"/>
                </a:spcAft>
                <a:buClrTx/>
                <a:buSzTx/>
                <a:buFontTx/>
                <a:buNone/>
                <a:tabLst/>
                <a:defRPr/>
              </a:pPr>
              <a:endParaRPr kumimoji="0" lang="zh-TW" altLang="en-US" sz="1801" b="0" i="0" u="none" strike="noStrike" kern="0" cap="none" spc="0" normalizeH="0" baseline="0" noProof="0">
                <a:ln>
                  <a:noFill/>
                </a:ln>
                <a:solidFill>
                  <a:srgbClr val="FFDD4B"/>
                </a:solidFill>
                <a:effectLst/>
                <a:uLnTx/>
                <a:uFillTx/>
                <a:latin typeface="Calibri" panose="020F0502020204030204"/>
                <a:ea typeface="新細明體" panose="02020500000000000000" pitchFamily="18" charset="-120"/>
                <a:cs typeface="+mn-cs"/>
              </a:endParaRPr>
            </a:p>
          </p:txBody>
        </p:sp>
        <p:grpSp>
          <p:nvGrpSpPr>
            <p:cNvPr id="62" name="群組 22">
              <a:extLst>
                <a:ext uri="{FF2B5EF4-FFF2-40B4-BE49-F238E27FC236}">
                  <a16:creationId xmlns:a16="http://schemas.microsoft.com/office/drawing/2014/main" id="{E80DA76A-6A01-B517-6707-E01EEC661996}"/>
                </a:ext>
              </a:extLst>
            </p:cNvPr>
            <p:cNvGrpSpPr/>
            <p:nvPr/>
          </p:nvGrpSpPr>
          <p:grpSpPr>
            <a:xfrm>
              <a:off x="7434716" y="3651328"/>
              <a:ext cx="325912" cy="311508"/>
              <a:chOff x="3114777" y="5012375"/>
              <a:chExt cx="514470" cy="523260"/>
            </a:xfrm>
          </p:grpSpPr>
          <p:grpSp>
            <p:nvGrpSpPr>
              <p:cNvPr id="63" name="Graphic 50">
                <a:extLst>
                  <a:ext uri="{FF2B5EF4-FFF2-40B4-BE49-F238E27FC236}">
                    <a16:creationId xmlns:a16="http://schemas.microsoft.com/office/drawing/2014/main" id="{C2CE5471-4BBB-A87B-A17E-073CDF296CC9}"/>
                  </a:ext>
                </a:extLst>
              </p:cNvPr>
              <p:cNvGrpSpPr/>
              <p:nvPr/>
            </p:nvGrpSpPr>
            <p:grpSpPr>
              <a:xfrm>
                <a:off x="3114777" y="5128088"/>
                <a:ext cx="292924" cy="407547"/>
                <a:chOff x="5317595" y="1460646"/>
                <a:chExt cx="292924" cy="407547"/>
              </a:xfrm>
              <a:solidFill>
                <a:srgbClr val="000000"/>
              </a:solidFill>
            </p:grpSpPr>
            <p:sp>
              <p:nvSpPr>
                <p:cNvPr id="65" name="Freeform: Shape 119">
                  <a:extLst>
                    <a:ext uri="{FF2B5EF4-FFF2-40B4-BE49-F238E27FC236}">
                      <a16:creationId xmlns:a16="http://schemas.microsoft.com/office/drawing/2014/main" id="{0765C8CC-B9D4-ED13-0CE4-976A0E924761}"/>
                    </a:ext>
                  </a:extLst>
                </p:cNvPr>
                <p:cNvSpPr/>
                <p:nvPr/>
              </p:nvSpPr>
              <p:spPr>
                <a:xfrm>
                  <a:off x="5368538" y="1460646"/>
                  <a:ext cx="191037" cy="191037"/>
                </a:xfrm>
                <a:custGeom>
                  <a:avLst/>
                  <a:gdLst>
                    <a:gd name="connsiteX0" fmla="*/ 191038 w 191037"/>
                    <a:gd name="connsiteY0" fmla="*/ 95519 h 191037"/>
                    <a:gd name="connsiteX1" fmla="*/ 95519 w 191037"/>
                    <a:gd name="connsiteY1" fmla="*/ 191038 h 191037"/>
                    <a:gd name="connsiteX2" fmla="*/ 0 w 191037"/>
                    <a:gd name="connsiteY2" fmla="*/ 95519 h 191037"/>
                    <a:gd name="connsiteX3" fmla="*/ 95519 w 191037"/>
                    <a:gd name="connsiteY3" fmla="*/ 0 h 191037"/>
                    <a:gd name="connsiteX4" fmla="*/ 191038 w 191037"/>
                    <a:gd name="connsiteY4" fmla="*/ 95519 h 19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37" h="191037">
                      <a:moveTo>
                        <a:pt x="191038" y="95519"/>
                      </a:moveTo>
                      <a:cubicBezTo>
                        <a:pt x="191038" y="148272"/>
                        <a:pt x="148272" y="191038"/>
                        <a:pt x="95519" y="191038"/>
                      </a:cubicBezTo>
                      <a:cubicBezTo>
                        <a:pt x="42765" y="191038"/>
                        <a:pt x="0" y="148272"/>
                        <a:pt x="0" y="95519"/>
                      </a:cubicBezTo>
                      <a:cubicBezTo>
                        <a:pt x="0" y="42765"/>
                        <a:pt x="42765" y="0"/>
                        <a:pt x="95519" y="0"/>
                      </a:cubicBezTo>
                      <a:cubicBezTo>
                        <a:pt x="148272" y="0"/>
                        <a:pt x="191038" y="42765"/>
                        <a:pt x="191038" y="95519"/>
                      </a:cubicBezTo>
                      <a:close/>
                    </a:path>
                  </a:pathLst>
                </a:custGeom>
                <a:noFill/>
                <a:ln w="19050" cap="flat">
                  <a:solidFill>
                    <a:srgbClr val="44546A"/>
                  </a:solidFill>
                  <a:prstDash val="solid"/>
                  <a:miter/>
                </a:ln>
              </p:spPr>
              <p:txBody>
                <a:bodyPr rtlCol="0" anchor="ctr"/>
                <a:lstStyle/>
                <a:p>
                  <a:pPr marL="0" marR="0" lvl="0" indent="0" defTabSz="914429"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000000"/>
                    </a:solidFill>
                    <a:effectLst/>
                    <a:uLnTx/>
                    <a:uFillTx/>
                    <a:latin typeface="Source Sans Pro"/>
                  </a:endParaRPr>
                </a:p>
              </p:txBody>
            </p:sp>
            <p:sp>
              <p:nvSpPr>
                <p:cNvPr id="66" name="Freeform: Shape 121">
                  <a:extLst>
                    <a:ext uri="{FF2B5EF4-FFF2-40B4-BE49-F238E27FC236}">
                      <a16:creationId xmlns:a16="http://schemas.microsoft.com/office/drawing/2014/main" id="{589416F5-AF95-77F7-4C2A-51622EEF6673}"/>
                    </a:ext>
                  </a:extLst>
                </p:cNvPr>
                <p:cNvSpPr/>
                <p:nvPr/>
              </p:nvSpPr>
              <p:spPr>
                <a:xfrm>
                  <a:off x="5317595" y="1677155"/>
                  <a:ext cx="292924" cy="191037"/>
                </a:xfrm>
                <a:custGeom>
                  <a:avLst/>
                  <a:gdLst>
                    <a:gd name="connsiteX0" fmla="*/ 188490 w 292924"/>
                    <a:gd name="connsiteY0" fmla="*/ 0 h 191037"/>
                    <a:gd name="connsiteX1" fmla="*/ 104434 w 292924"/>
                    <a:gd name="connsiteY1" fmla="*/ 0 h 191037"/>
                    <a:gd name="connsiteX2" fmla="*/ 0 w 292924"/>
                    <a:gd name="connsiteY2" fmla="*/ 104434 h 191037"/>
                    <a:gd name="connsiteX3" fmla="*/ 0 w 292924"/>
                    <a:gd name="connsiteY3" fmla="*/ 191038 h 191037"/>
                    <a:gd name="connsiteX4" fmla="*/ 292924 w 292924"/>
                    <a:gd name="connsiteY4" fmla="*/ 191038 h 191037"/>
                    <a:gd name="connsiteX5" fmla="*/ 292924 w 292924"/>
                    <a:gd name="connsiteY5" fmla="*/ 104434 h 191037"/>
                    <a:gd name="connsiteX6" fmla="*/ 188490 w 292924"/>
                    <a:gd name="connsiteY6" fmla="*/ 0 h 19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924" h="191037">
                      <a:moveTo>
                        <a:pt x="188490" y="0"/>
                      </a:moveTo>
                      <a:lnTo>
                        <a:pt x="104434" y="0"/>
                      </a:lnTo>
                      <a:cubicBezTo>
                        <a:pt x="47123" y="0"/>
                        <a:pt x="0" y="47123"/>
                        <a:pt x="0" y="104434"/>
                      </a:cubicBezTo>
                      <a:lnTo>
                        <a:pt x="0" y="191038"/>
                      </a:lnTo>
                      <a:lnTo>
                        <a:pt x="292924" y="191038"/>
                      </a:lnTo>
                      <a:lnTo>
                        <a:pt x="292924" y="104434"/>
                      </a:lnTo>
                      <a:cubicBezTo>
                        <a:pt x="292924" y="47123"/>
                        <a:pt x="245802" y="0"/>
                        <a:pt x="188490" y="0"/>
                      </a:cubicBezTo>
                      <a:close/>
                    </a:path>
                  </a:pathLst>
                </a:custGeom>
                <a:noFill/>
                <a:ln w="19050" cap="flat">
                  <a:solidFill>
                    <a:srgbClr val="44546A"/>
                  </a:solidFill>
                  <a:prstDash val="solid"/>
                  <a:miter/>
                </a:ln>
              </p:spPr>
              <p:txBody>
                <a:bodyPr rtlCol="0" anchor="ctr"/>
                <a:lstStyle/>
                <a:p>
                  <a:pPr marL="0" marR="0" lvl="0" indent="0" defTabSz="914429"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000000"/>
                    </a:solidFill>
                    <a:effectLst/>
                    <a:uLnTx/>
                    <a:uFillTx/>
                    <a:latin typeface="Source Sans Pro"/>
                  </a:endParaRPr>
                </a:p>
              </p:txBody>
            </p:sp>
          </p:grpSp>
          <p:pic>
            <p:nvPicPr>
              <p:cNvPr id="64" name="Graphic 236">
                <a:extLst>
                  <a:ext uri="{FF2B5EF4-FFF2-40B4-BE49-F238E27FC236}">
                    <a16:creationId xmlns:a16="http://schemas.microsoft.com/office/drawing/2014/main" id="{8EA81792-C968-8A8D-7147-A44AF7A3D94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47309" y="5012375"/>
                <a:ext cx="281938" cy="281938"/>
              </a:xfrm>
              <a:prstGeom prst="rect">
                <a:avLst/>
              </a:prstGeom>
            </p:spPr>
          </p:pic>
        </p:grpSp>
      </p:grpSp>
      <p:sp>
        <p:nvSpPr>
          <p:cNvPr id="67" name="文本框 66">
            <a:extLst>
              <a:ext uri="{FF2B5EF4-FFF2-40B4-BE49-F238E27FC236}">
                <a16:creationId xmlns:a16="http://schemas.microsoft.com/office/drawing/2014/main" id="{C071680D-D2C6-6773-8CD8-799D04F4B530}"/>
              </a:ext>
            </a:extLst>
          </p:cNvPr>
          <p:cNvSpPr txBox="1"/>
          <p:nvPr/>
        </p:nvSpPr>
        <p:spPr>
          <a:xfrm>
            <a:off x="436390" y="4409237"/>
            <a:ext cx="1580882" cy="307777"/>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100%</a:t>
            </a:r>
            <a:r>
              <a:rPr lang="zh-CN" altLang="en-US" sz="1400" b="1" dirty="0">
                <a:solidFill>
                  <a:schemeClr val="bg1"/>
                </a:solidFill>
                <a:latin typeface="微软雅黑" panose="020B0503020204020204" pitchFamily="34" charset="-122"/>
                <a:ea typeface="微软雅黑" panose="020B0503020204020204" pitchFamily="34" charset="-122"/>
              </a:rPr>
              <a:t>纯天然材料</a:t>
            </a:r>
          </a:p>
        </p:txBody>
      </p:sp>
      <p:sp>
        <p:nvSpPr>
          <p:cNvPr id="68" name="文本框 67">
            <a:extLst>
              <a:ext uri="{FF2B5EF4-FFF2-40B4-BE49-F238E27FC236}">
                <a16:creationId xmlns:a16="http://schemas.microsoft.com/office/drawing/2014/main" id="{F71A315B-4F51-2DCB-4DAB-8AFEE86BC8F6}"/>
              </a:ext>
            </a:extLst>
          </p:cNvPr>
          <p:cNvSpPr txBox="1"/>
          <p:nvPr/>
        </p:nvSpPr>
        <p:spPr>
          <a:xfrm>
            <a:off x="2151715" y="4405042"/>
            <a:ext cx="1620957"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迅速强化身体状态</a:t>
            </a:r>
          </a:p>
        </p:txBody>
      </p:sp>
      <p:sp>
        <p:nvSpPr>
          <p:cNvPr id="69" name="文本框 68">
            <a:extLst>
              <a:ext uri="{FF2B5EF4-FFF2-40B4-BE49-F238E27FC236}">
                <a16:creationId xmlns:a16="http://schemas.microsoft.com/office/drawing/2014/main" id="{79B70342-1163-A0E8-4C99-D084FD263221}"/>
              </a:ext>
            </a:extLst>
          </p:cNvPr>
          <p:cNvSpPr txBox="1"/>
          <p:nvPr/>
        </p:nvSpPr>
        <p:spPr>
          <a:xfrm>
            <a:off x="3901394" y="4393899"/>
            <a:ext cx="1620957"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提升身体能量水平</a:t>
            </a:r>
          </a:p>
        </p:txBody>
      </p:sp>
      <p:sp>
        <p:nvSpPr>
          <p:cNvPr id="70" name="文本框 69">
            <a:extLst>
              <a:ext uri="{FF2B5EF4-FFF2-40B4-BE49-F238E27FC236}">
                <a16:creationId xmlns:a16="http://schemas.microsoft.com/office/drawing/2014/main" id="{1A802896-AF27-6EE9-6274-D10B74B5C1B1}"/>
              </a:ext>
            </a:extLst>
          </p:cNvPr>
          <p:cNvSpPr txBox="1"/>
          <p:nvPr/>
        </p:nvSpPr>
        <p:spPr>
          <a:xfrm>
            <a:off x="816413" y="2682714"/>
            <a:ext cx="4291559" cy="646331"/>
          </a:xfrm>
          <a:prstGeom prst="rect">
            <a:avLst/>
          </a:prstGeom>
          <a:noFill/>
        </p:spPr>
        <p:txBody>
          <a:bodyPr wrap="none" rtlCol="0">
            <a:spAutoFit/>
          </a:bodyPr>
          <a:lstStyle/>
          <a:p>
            <a:r>
              <a:rPr lang="zh-CN" altLang="en-US" sz="3600" b="1" dirty="0">
                <a:solidFill>
                  <a:srgbClr val="F36B04"/>
                </a:solidFill>
                <a:latin typeface="微软雅黑" panose="020B0503020204020204" pitchFamily="34" charset="-122"/>
                <a:ea typeface="微软雅黑" panose="020B0503020204020204" pitchFamily="34" charset="-122"/>
              </a:rPr>
              <a:t>防水 抗汗 轻量 亲肤</a:t>
            </a:r>
          </a:p>
        </p:txBody>
      </p:sp>
      <p:grpSp>
        <p:nvGrpSpPr>
          <p:cNvPr id="83" name="组合 82">
            <a:extLst>
              <a:ext uri="{FF2B5EF4-FFF2-40B4-BE49-F238E27FC236}">
                <a16:creationId xmlns:a16="http://schemas.microsoft.com/office/drawing/2014/main" id="{948FF67E-AAD7-875F-71BD-91E8E67275B6}"/>
              </a:ext>
            </a:extLst>
          </p:cNvPr>
          <p:cNvGrpSpPr/>
          <p:nvPr/>
        </p:nvGrpSpPr>
        <p:grpSpPr>
          <a:xfrm>
            <a:off x="2542745" y="5821785"/>
            <a:ext cx="683115" cy="576808"/>
            <a:chOff x="7174075" y="4913229"/>
            <a:chExt cx="683115" cy="576808"/>
          </a:xfrm>
        </p:grpSpPr>
        <p:sp>
          <p:nvSpPr>
            <p:cNvPr id="84" name="橢圓 52">
              <a:extLst>
                <a:ext uri="{FF2B5EF4-FFF2-40B4-BE49-F238E27FC236}">
                  <a16:creationId xmlns:a16="http://schemas.microsoft.com/office/drawing/2014/main" id="{ACC1C120-8402-62A0-9EDE-C2A51A91BC16}"/>
                </a:ext>
              </a:extLst>
            </p:cNvPr>
            <p:cNvSpPr/>
            <p:nvPr/>
          </p:nvSpPr>
          <p:spPr>
            <a:xfrm>
              <a:off x="7174075" y="4913229"/>
              <a:ext cx="683115" cy="576808"/>
            </a:xfrm>
            <a:prstGeom prst="ellipse">
              <a:avLst/>
            </a:prstGeom>
            <a:solidFill>
              <a:srgbClr val="4472C4">
                <a:lumMod val="40000"/>
                <a:lumOff val="60000"/>
              </a:srgbClr>
            </a:solidFill>
            <a:ln w="12700" cap="flat" cmpd="sng" algn="ctr">
              <a:noFill/>
              <a:prstDash val="solid"/>
              <a:miter lim="800000"/>
            </a:ln>
            <a:effectLst>
              <a:outerShdw blurRad="635000" sx="102000" sy="102000" algn="ctr" rotWithShape="0">
                <a:prstClr val="black">
                  <a:alpha val="19000"/>
                </a:prstClr>
              </a:outerShdw>
            </a:effectLst>
          </p:spPr>
          <p:txBody>
            <a:bodyPr rtlCol="0" anchor="ctr"/>
            <a:lstStyle/>
            <a:p>
              <a:pPr marL="0" marR="0" lvl="0" indent="0" algn="ctr" defTabSz="914429" eaLnBrk="1" fontAlgn="auto" latinLnBrk="0" hangingPunct="1">
                <a:lnSpc>
                  <a:spcPct val="100000"/>
                </a:lnSpc>
                <a:spcBef>
                  <a:spcPts val="0"/>
                </a:spcBef>
                <a:spcAft>
                  <a:spcPts val="0"/>
                </a:spcAft>
                <a:buClrTx/>
                <a:buSzTx/>
                <a:buFontTx/>
                <a:buNone/>
                <a:tabLst/>
                <a:defRPr/>
              </a:pPr>
              <a:endParaRPr kumimoji="0" lang="zh-TW" altLang="en-US" sz="1801"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5" name="圖片 54">
              <a:extLst>
                <a:ext uri="{FF2B5EF4-FFF2-40B4-BE49-F238E27FC236}">
                  <a16:creationId xmlns:a16="http://schemas.microsoft.com/office/drawing/2014/main" id="{07E5AE27-646E-336D-C258-1ABF416ADC8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44803" y="5051666"/>
              <a:ext cx="337474" cy="284956"/>
            </a:xfrm>
            <a:prstGeom prst="rect">
              <a:avLst/>
            </a:prstGeom>
          </p:spPr>
        </p:pic>
        <p:cxnSp>
          <p:nvCxnSpPr>
            <p:cNvPr id="86" name="直線接點 55">
              <a:extLst>
                <a:ext uri="{FF2B5EF4-FFF2-40B4-BE49-F238E27FC236}">
                  <a16:creationId xmlns:a16="http://schemas.microsoft.com/office/drawing/2014/main" id="{AA078F0D-0AD1-D097-62D5-B6C402498BEA}"/>
                </a:ext>
              </a:extLst>
            </p:cNvPr>
            <p:cNvCxnSpPr>
              <a:cxnSpLocks/>
              <a:stCxn id="84" idx="7"/>
              <a:endCxn id="84" idx="3"/>
            </p:cNvCxnSpPr>
            <p:nvPr/>
          </p:nvCxnSpPr>
          <p:spPr>
            <a:xfrm flipH="1">
              <a:off x="7274115" y="4997701"/>
              <a:ext cx="483035" cy="407864"/>
            </a:xfrm>
            <a:prstGeom prst="line">
              <a:avLst/>
            </a:prstGeom>
            <a:noFill/>
            <a:ln w="57150" cap="flat" cmpd="sng" algn="ctr">
              <a:solidFill>
                <a:srgbClr val="4472C4">
                  <a:lumMod val="75000"/>
                </a:srgbClr>
              </a:solidFill>
              <a:prstDash val="solid"/>
              <a:miter lim="800000"/>
            </a:ln>
            <a:effectLst/>
          </p:spPr>
        </p:cxnSp>
      </p:grpSp>
      <p:grpSp>
        <p:nvGrpSpPr>
          <p:cNvPr id="87" name="组合 86">
            <a:extLst>
              <a:ext uri="{FF2B5EF4-FFF2-40B4-BE49-F238E27FC236}">
                <a16:creationId xmlns:a16="http://schemas.microsoft.com/office/drawing/2014/main" id="{64430159-86A3-5F53-CEFC-2B9E81934E2D}"/>
              </a:ext>
            </a:extLst>
          </p:cNvPr>
          <p:cNvGrpSpPr/>
          <p:nvPr/>
        </p:nvGrpSpPr>
        <p:grpSpPr>
          <a:xfrm>
            <a:off x="4578305" y="5860064"/>
            <a:ext cx="683115" cy="576808"/>
            <a:chOff x="8942198" y="4929557"/>
            <a:chExt cx="683115" cy="576808"/>
          </a:xfrm>
        </p:grpSpPr>
        <p:sp>
          <p:nvSpPr>
            <p:cNvPr id="88" name="橢圓 59">
              <a:extLst>
                <a:ext uri="{FF2B5EF4-FFF2-40B4-BE49-F238E27FC236}">
                  <a16:creationId xmlns:a16="http://schemas.microsoft.com/office/drawing/2014/main" id="{2D82E1D4-3540-22CE-9E5E-DE90484F0E5F}"/>
                </a:ext>
              </a:extLst>
            </p:cNvPr>
            <p:cNvSpPr/>
            <p:nvPr/>
          </p:nvSpPr>
          <p:spPr>
            <a:xfrm>
              <a:off x="8942198" y="4929557"/>
              <a:ext cx="683115" cy="576808"/>
            </a:xfrm>
            <a:prstGeom prst="ellipse">
              <a:avLst/>
            </a:prstGeom>
            <a:solidFill>
              <a:srgbClr val="4472C4">
                <a:lumMod val="40000"/>
                <a:lumOff val="60000"/>
              </a:srgbClr>
            </a:solidFill>
            <a:ln w="12700" cap="flat" cmpd="sng" algn="ctr">
              <a:noFill/>
              <a:prstDash val="solid"/>
              <a:miter lim="800000"/>
            </a:ln>
            <a:effectLst>
              <a:outerShdw blurRad="635000" sx="102000" sy="102000" algn="ctr" rotWithShape="0">
                <a:prstClr val="black">
                  <a:alpha val="19000"/>
                </a:prstClr>
              </a:outerShdw>
            </a:effectLst>
          </p:spPr>
          <p:txBody>
            <a:bodyPr rtlCol="0" anchor="ctr"/>
            <a:lstStyle/>
            <a:p>
              <a:pPr marL="0" marR="0" lvl="0" indent="0" algn="ctr" defTabSz="914429" eaLnBrk="1" fontAlgn="auto" latinLnBrk="0" hangingPunct="1">
                <a:lnSpc>
                  <a:spcPct val="100000"/>
                </a:lnSpc>
                <a:spcBef>
                  <a:spcPts val="0"/>
                </a:spcBef>
                <a:spcAft>
                  <a:spcPts val="0"/>
                </a:spcAft>
                <a:buClrTx/>
                <a:buSzTx/>
                <a:buFontTx/>
                <a:buNone/>
                <a:tabLst/>
                <a:defRPr/>
              </a:pPr>
              <a:endParaRPr kumimoji="0" lang="zh-TW" altLang="en-US" sz="1801"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9" name="圖片 62">
              <a:extLst>
                <a:ext uri="{FF2B5EF4-FFF2-40B4-BE49-F238E27FC236}">
                  <a16:creationId xmlns:a16="http://schemas.microsoft.com/office/drawing/2014/main" id="{988C2D14-75A1-6952-80ED-BBAF271529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22412" y="5072858"/>
              <a:ext cx="325953" cy="275228"/>
            </a:xfrm>
            <a:prstGeom prst="rect">
              <a:avLst/>
            </a:prstGeom>
          </p:spPr>
        </p:pic>
        <p:cxnSp>
          <p:nvCxnSpPr>
            <p:cNvPr id="90" name="直線接點 63">
              <a:extLst>
                <a:ext uri="{FF2B5EF4-FFF2-40B4-BE49-F238E27FC236}">
                  <a16:creationId xmlns:a16="http://schemas.microsoft.com/office/drawing/2014/main" id="{D8A54897-74C1-F1B4-1743-2CF1D8A8E352}"/>
                </a:ext>
              </a:extLst>
            </p:cNvPr>
            <p:cNvCxnSpPr>
              <a:cxnSpLocks/>
            </p:cNvCxnSpPr>
            <p:nvPr/>
          </p:nvCxnSpPr>
          <p:spPr>
            <a:xfrm flipH="1">
              <a:off x="9041775" y="5014029"/>
              <a:ext cx="483035" cy="407865"/>
            </a:xfrm>
            <a:prstGeom prst="line">
              <a:avLst/>
            </a:prstGeom>
            <a:noFill/>
            <a:ln w="57150" cap="flat" cmpd="sng" algn="ctr">
              <a:solidFill>
                <a:srgbClr val="4472C4">
                  <a:lumMod val="75000"/>
                </a:srgbClr>
              </a:solidFill>
              <a:prstDash val="solid"/>
              <a:miter lim="800000"/>
            </a:ln>
            <a:effectLst/>
          </p:spPr>
        </p:cxnSp>
      </p:grpSp>
      <p:grpSp>
        <p:nvGrpSpPr>
          <p:cNvPr id="91" name="组合 90">
            <a:extLst>
              <a:ext uri="{FF2B5EF4-FFF2-40B4-BE49-F238E27FC236}">
                <a16:creationId xmlns:a16="http://schemas.microsoft.com/office/drawing/2014/main" id="{1FA6C82C-FA0C-AB2B-785D-E44E367BF640}"/>
              </a:ext>
            </a:extLst>
          </p:cNvPr>
          <p:cNvGrpSpPr/>
          <p:nvPr/>
        </p:nvGrpSpPr>
        <p:grpSpPr>
          <a:xfrm>
            <a:off x="604331" y="5801869"/>
            <a:ext cx="622500" cy="624392"/>
            <a:chOff x="5625611" y="4857582"/>
            <a:chExt cx="622500" cy="624392"/>
          </a:xfrm>
        </p:grpSpPr>
        <p:sp>
          <p:nvSpPr>
            <p:cNvPr id="92" name="橢圓 66">
              <a:extLst>
                <a:ext uri="{FF2B5EF4-FFF2-40B4-BE49-F238E27FC236}">
                  <a16:creationId xmlns:a16="http://schemas.microsoft.com/office/drawing/2014/main" id="{0671628A-4215-E4D1-15DA-E286F98AB5CB}"/>
                </a:ext>
              </a:extLst>
            </p:cNvPr>
            <p:cNvSpPr/>
            <p:nvPr/>
          </p:nvSpPr>
          <p:spPr>
            <a:xfrm>
              <a:off x="5625611" y="4857582"/>
              <a:ext cx="622500" cy="624392"/>
            </a:xfrm>
            <a:prstGeom prst="ellipse">
              <a:avLst/>
            </a:prstGeom>
            <a:solidFill>
              <a:srgbClr val="4472C4">
                <a:lumMod val="40000"/>
                <a:lumOff val="60000"/>
              </a:srgbClr>
            </a:solidFill>
            <a:ln w="12700" cap="flat" cmpd="sng" algn="ctr">
              <a:noFill/>
              <a:prstDash val="solid"/>
              <a:miter lim="800000"/>
            </a:ln>
            <a:effectLst>
              <a:outerShdw blurRad="635000" sx="102000" sy="102000" algn="ctr" rotWithShape="0">
                <a:prstClr val="black">
                  <a:alpha val="19000"/>
                </a:prstClr>
              </a:outerShdw>
            </a:effectLst>
          </p:spPr>
          <p:txBody>
            <a:bodyPr rtlCol="0" anchor="ctr"/>
            <a:lstStyle/>
            <a:p>
              <a:pPr marL="0" marR="0" lvl="0" indent="0" algn="ctr" defTabSz="914429" eaLnBrk="1" fontAlgn="auto" latinLnBrk="0" hangingPunct="1">
                <a:lnSpc>
                  <a:spcPct val="100000"/>
                </a:lnSpc>
                <a:spcBef>
                  <a:spcPts val="0"/>
                </a:spcBef>
                <a:spcAft>
                  <a:spcPts val="0"/>
                </a:spcAft>
                <a:buClrTx/>
                <a:buSzTx/>
                <a:buFontTx/>
                <a:buNone/>
                <a:tabLst/>
                <a:defRPr/>
              </a:pPr>
              <a:endParaRPr kumimoji="0" lang="zh-TW" altLang="en-US" sz="1801"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93" name="圖片 68">
              <a:extLst>
                <a:ext uri="{FF2B5EF4-FFF2-40B4-BE49-F238E27FC236}">
                  <a16:creationId xmlns:a16="http://schemas.microsoft.com/office/drawing/2014/main" id="{1BBF9F01-01BE-87C6-22D7-DF50DF11231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5778793" y="5007909"/>
              <a:ext cx="329432" cy="328433"/>
            </a:xfrm>
            <a:prstGeom prst="rect">
              <a:avLst/>
            </a:prstGeom>
          </p:spPr>
        </p:pic>
        <p:cxnSp>
          <p:nvCxnSpPr>
            <p:cNvPr id="94" name="直線接點 69">
              <a:extLst>
                <a:ext uri="{FF2B5EF4-FFF2-40B4-BE49-F238E27FC236}">
                  <a16:creationId xmlns:a16="http://schemas.microsoft.com/office/drawing/2014/main" id="{8C8120D8-50A4-7590-99DF-80E917EA787C}"/>
                </a:ext>
              </a:extLst>
            </p:cNvPr>
            <p:cNvCxnSpPr>
              <a:cxnSpLocks/>
            </p:cNvCxnSpPr>
            <p:nvPr/>
          </p:nvCxnSpPr>
          <p:spPr>
            <a:xfrm flipH="1">
              <a:off x="5692990" y="4926525"/>
              <a:ext cx="440173" cy="441511"/>
            </a:xfrm>
            <a:prstGeom prst="line">
              <a:avLst/>
            </a:prstGeom>
            <a:noFill/>
            <a:ln w="57150" cap="flat" cmpd="sng" algn="ctr">
              <a:solidFill>
                <a:srgbClr val="4472C4">
                  <a:lumMod val="75000"/>
                </a:srgbClr>
              </a:solidFill>
              <a:prstDash val="solid"/>
              <a:miter lim="800000"/>
            </a:ln>
            <a:effectLst/>
          </p:spPr>
        </p:cxnSp>
      </p:grpSp>
      <p:sp>
        <p:nvSpPr>
          <p:cNvPr id="95" name="文本框 94">
            <a:extLst>
              <a:ext uri="{FF2B5EF4-FFF2-40B4-BE49-F238E27FC236}">
                <a16:creationId xmlns:a16="http://schemas.microsoft.com/office/drawing/2014/main" id="{25BD1C47-374C-4177-42A1-060CAE7A55EA}"/>
              </a:ext>
            </a:extLst>
          </p:cNvPr>
          <p:cNvSpPr txBox="1"/>
          <p:nvPr/>
        </p:nvSpPr>
        <p:spPr>
          <a:xfrm>
            <a:off x="1326408" y="5848579"/>
            <a:ext cx="543739" cy="523220"/>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无需</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注射</a:t>
            </a:r>
          </a:p>
        </p:txBody>
      </p:sp>
      <p:sp>
        <p:nvSpPr>
          <p:cNvPr id="96" name="文本框 95">
            <a:extLst>
              <a:ext uri="{FF2B5EF4-FFF2-40B4-BE49-F238E27FC236}">
                <a16:creationId xmlns:a16="http://schemas.microsoft.com/office/drawing/2014/main" id="{DE829E89-F352-1F48-775F-1D1A6265CC2A}"/>
              </a:ext>
            </a:extLst>
          </p:cNvPr>
          <p:cNvSpPr txBox="1"/>
          <p:nvPr/>
        </p:nvSpPr>
        <p:spPr>
          <a:xfrm>
            <a:off x="3287164" y="5865739"/>
            <a:ext cx="723275" cy="523220"/>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无药物</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成分</a:t>
            </a:r>
          </a:p>
        </p:txBody>
      </p:sp>
      <p:sp>
        <p:nvSpPr>
          <p:cNvPr id="97" name="文本框 96">
            <a:extLst>
              <a:ext uri="{FF2B5EF4-FFF2-40B4-BE49-F238E27FC236}">
                <a16:creationId xmlns:a16="http://schemas.microsoft.com/office/drawing/2014/main" id="{66323BEB-DFC8-94E5-D166-667D14CB86EB}"/>
              </a:ext>
            </a:extLst>
          </p:cNvPr>
          <p:cNvSpPr txBox="1"/>
          <p:nvPr/>
        </p:nvSpPr>
        <p:spPr>
          <a:xfrm>
            <a:off x="5348554" y="5892533"/>
            <a:ext cx="723275" cy="523220"/>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无化学</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成分</a:t>
            </a:r>
          </a:p>
        </p:txBody>
      </p:sp>
      <p:pic>
        <p:nvPicPr>
          <p:cNvPr id="2" name="图片 1" descr="文本&#10;&#10;描述已自动生成">
            <a:extLst>
              <a:ext uri="{FF2B5EF4-FFF2-40B4-BE49-F238E27FC236}">
                <a16:creationId xmlns:a16="http://schemas.microsoft.com/office/drawing/2014/main" id="{8A7A1DD3-BAF2-BD66-783D-1A761D9A72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611" y="162485"/>
            <a:ext cx="3020494" cy="604099"/>
          </a:xfrm>
          <a:prstGeom prst="rect">
            <a:avLst/>
          </a:prstGeom>
        </p:spPr>
      </p:pic>
      <p:grpSp>
        <p:nvGrpSpPr>
          <p:cNvPr id="4" name="组合 3">
            <a:extLst>
              <a:ext uri="{FF2B5EF4-FFF2-40B4-BE49-F238E27FC236}">
                <a16:creationId xmlns:a16="http://schemas.microsoft.com/office/drawing/2014/main" id="{719F6FFA-CE27-5453-905F-19B1116DA6AE}"/>
              </a:ext>
            </a:extLst>
          </p:cNvPr>
          <p:cNvGrpSpPr/>
          <p:nvPr/>
        </p:nvGrpSpPr>
        <p:grpSpPr>
          <a:xfrm>
            <a:off x="859356" y="1208008"/>
            <a:ext cx="4733008" cy="1365087"/>
            <a:chOff x="618284" y="4092149"/>
            <a:chExt cx="2744037" cy="791431"/>
          </a:xfrm>
        </p:grpSpPr>
        <p:pic>
          <p:nvPicPr>
            <p:cNvPr id="5" name="图片 4" descr="手里拿着游戏手柄的特写&#10;&#10;中度可信度描述已自动生成">
              <a:extLst>
                <a:ext uri="{FF2B5EF4-FFF2-40B4-BE49-F238E27FC236}">
                  <a16:creationId xmlns:a16="http://schemas.microsoft.com/office/drawing/2014/main" id="{47F36907-8AF5-5054-631B-57E96B4A1B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284" y="4092149"/>
              <a:ext cx="654942" cy="787215"/>
            </a:xfrm>
            <a:prstGeom prst="rect">
              <a:avLst/>
            </a:prstGeom>
          </p:spPr>
        </p:pic>
        <p:pic>
          <p:nvPicPr>
            <p:cNvPr id="6" name="图片 5" descr="黑色的游戏手柄&#10;&#10;低可信度描述已自动生成">
              <a:extLst>
                <a:ext uri="{FF2B5EF4-FFF2-40B4-BE49-F238E27FC236}">
                  <a16:creationId xmlns:a16="http://schemas.microsoft.com/office/drawing/2014/main" id="{9FE98683-A2C0-0EFC-D3F3-CDC67167EB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1039" y="4092150"/>
              <a:ext cx="613545" cy="787214"/>
            </a:xfrm>
            <a:prstGeom prst="rect">
              <a:avLst/>
            </a:prstGeom>
          </p:spPr>
        </p:pic>
        <p:pic>
          <p:nvPicPr>
            <p:cNvPr id="7" name="图片 6" descr="卡通人物&#10;&#10;中度可信度描述已自动生成">
              <a:extLst>
                <a:ext uri="{FF2B5EF4-FFF2-40B4-BE49-F238E27FC236}">
                  <a16:creationId xmlns:a16="http://schemas.microsoft.com/office/drawing/2014/main" id="{CCEB4CEA-010F-A26B-C7B5-48D56F8CF1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52571" y="4093950"/>
              <a:ext cx="666397" cy="787214"/>
            </a:xfrm>
            <a:prstGeom prst="rect">
              <a:avLst/>
            </a:prstGeom>
          </p:spPr>
        </p:pic>
        <p:pic>
          <p:nvPicPr>
            <p:cNvPr id="8" name="图片 7" descr="卡通人物&#10;&#10;低可信度描述已自动生成">
              <a:extLst>
                <a:ext uri="{FF2B5EF4-FFF2-40B4-BE49-F238E27FC236}">
                  <a16:creationId xmlns:a16="http://schemas.microsoft.com/office/drawing/2014/main" id="{419C942B-23AD-53BD-1956-42C9C96ACB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98086" y="4095274"/>
              <a:ext cx="613545" cy="787214"/>
            </a:xfrm>
            <a:prstGeom prst="rect">
              <a:avLst/>
            </a:prstGeom>
          </p:spPr>
        </p:pic>
        <p:pic>
          <p:nvPicPr>
            <p:cNvPr id="10" name="图片 9" descr="卡通人物&#10;&#10;中度可信度描述已自动生成">
              <a:extLst>
                <a:ext uri="{FF2B5EF4-FFF2-40B4-BE49-F238E27FC236}">
                  <a16:creationId xmlns:a16="http://schemas.microsoft.com/office/drawing/2014/main" id="{1C56163B-DCBF-E59F-EF08-CF8A69E59C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80195" y="4096366"/>
              <a:ext cx="717380" cy="787214"/>
            </a:xfrm>
            <a:prstGeom prst="rect">
              <a:avLst/>
            </a:prstGeom>
          </p:spPr>
        </p:pic>
        <p:pic>
          <p:nvPicPr>
            <p:cNvPr id="13" name="图片 12" descr="紫色的卡通人物&#10;&#10;中度可信度描述已自动生成">
              <a:extLst>
                <a:ext uri="{FF2B5EF4-FFF2-40B4-BE49-F238E27FC236}">
                  <a16:creationId xmlns:a16="http://schemas.microsoft.com/office/drawing/2014/main" id="{85F46DB7-0807-B33A-D0FB-AB392A032C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53324" y="4092150"/>
              <a:ext cx="708997" cy="787214"/>
            </a:xfrm>
            <a:prstGeom prst="rect">
              <a:avLst/>
            </a:prstGeom>
          </p:spPr>
        </p:pic>
      </p:grpSp>
    </p:spTree>
    <p:extLst>
      <p:ext uri="{BB962C8B-B14F-4D97-AF65-F5344CB8AC3E}">
        <p14:creationId xmlns:p14="http://schemas.microsoft.com/office/powerpoint/2010/main" val="1750613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60928" y="810117"/>
            <a:ext cx="5670142" cy="523220"/>
          </a:xfrm>
          <a:prstGeom prst="rect">
            <a:avLst/>
          </a:prstGeom>
          <a:noFill/>
        </p:spPr>
        <p:txBody>
          <a:bodyPr wrap="none" rtlCol="0">
            <a:spAutoFit/>
          </a:bodyPr>
          <a:lstStyle/>
          <a:p>
            <a:pPr algn="ctr"/>
            <a:r>
              <a:rPr lang="zh-CN" altLang="en-US" sz="2800" b="1" dirty="0">
                <a:solidFill>
                  <a:prstClr val="black"/>
                </a:solidFill>
                <a:cs typeface="+mn-ea"/>
                <a:sym typeface="+mn-lt"/>
              </a:rPr>
              <a:t>跨时代时尚设计 对应不同芯片功效</a:t>
            </a:r>
          </a:p>
        </p:txBody>
      </p:sp>
      <p:cxnSp>
        <p:nvCxnSpPr>
          <p:cNvPr id="6" name="直接连接符 5"/>
          <p:cNvCxnSpPr/>
          <p:nvPr/>
        </p:nvCxnSpPr>
        <p:spPr>
          <a:xfrm>
            <a:off x="6096000" y="0"/>
            <a:ext cx="0" cy="605928"/>
          </a:xfrm>
          <a:prstGeom prst="line">
            <a:avLst/>
          </a:prstGeom>
          <a:ln w="38100" cap="rnd">
            <a:solidFill>
              <a:srgbClr val="F36B04"/>
            </a:solidFill>
            <a:rou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388666" y="3307357"/>
            <a:ext cx="5543691" cy="2991842"/>
          </a:xfrm>
          <a:prstGeom prst="rect">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54286A"/>
              </a:solidFill>
            </a:endParaRPr>
          </a:p>
        </p:txBody>
      </p:sp>
      <p:sp>
        <p:nvSpPr>
          <p:cNvPr id="10" name="矩形 9"/>
          <p:cNvSpPr/>
          <p:nvPr/>
        </p:nvSpPr>
        <p:spPr>
          <a:xfrm>
            <a:off x="259221" y="3307358"/>
            <a:ext cx="5543691" cy="2991842"/>
          </a:xfrm>
          <a:prstGeom prst="rect">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54286A"/>
              </a:solidFill>
            </a:endParaRPr>
          </a:p>
        </p:txBody>
      </p:sp>
      <p:sp>
        <p:nvSpPr>
          <p:cNvPr id="11" name="矩形 10"/>
          <p:cNvSpPr/>
          <p:nvPr/>
        </p:nvSpPr>
        <p:spPr>
          <a:xfrm>
            <a:off x="654756" y="4934526"/>
            <a:ext cx="2169359" cy="1148904"/>
          </a:xfrm>
          <a:prstGeom prst="rect">
            <a:avLst/>
          </a:prstGeom>
        </p:spPr>
        <p:txBody>
          <a:bodyPr wrap="square">
            <a:spAutoFit/>
          </a:bodyPr>
          <a:lstStyle/>
          <a:p>
            <a:pPr>
              <a:lnSpc>
                <a:spcPct val="130000"/>
              </a:lnSpc>
            </a:pPr>
            <a:r>
              <a:rPr lang="zh-CN" altLang="en-US" b="1" dirty="0">
                <a:solidFill>
                  <a:srgbClr val="E2474E"/>
                </a:solidFill>
              </a:rPr>
              <a:t>适用于：</a:t>
            </a:r>
            <a:endParaRPr lang="en-US" altLang="zh-CN" b="1" dirty="0">
              <a:solidFill>
                <a:srgbClr val="E2474E"/>
              </a:solidFill>
            </a:endParaRPr>
          </a:p>
          <a:p>
            <a:pPr>
              <a:lnSpc>
                <a:spcPct val="130000"/>
              </a:lnSpc>
            </a:pPr>
            <a:r>
              <a:rPr lang="zh-CN" altLang="en-US" sz="1200" b="1" dirty="0">
                <a:solidFill>
                  <a:srgbClr val="E2474E"/>
                </a:solidFill>
              </a:rPr>
              <a:t>职业</a:t>
            </a:r>
            <a:r>
              <a:rPr lang="en-US" altLang="zh-CN" sz="1200" b="1" dirty="0">
                <a:solidFill>
                  <a:srgbClr val="E2474E"/>
                </a:solidFill>
              </a:rPr>
              <a:t>/</a:t>
            </a:r>
            <a:r>
              <a:rPr lang="zh-CN" altLang="en-US" sz="1200" b="1" dirty="0">
                <a:solidFill>
                  <a:srgbClr val="E2474E"/>
                </a:solidFill>
              </a:rPr>
              <a:t>专业运动员、大量体能消耗运动爱好者、马拉松选手、登山、攀岩爱好者等。</a:t>
            </a:r>
            <a:endParaRPr lang="zh-CN" altLang="en-US" sz="1200" dirty="0">
              <a:solidFill>
                <a:srgbClr val="E2474E"/>
              </a:solidFill>
            </a:endParaRPr>
          </a:p>
        </p:txBody>
      </p:sp>
      <p:sp>
        <p:nvSpPr>
          <p:cNvPr id="12" name="矩形 11"/>
          <p:cNvSpPr/>
          <p:nvPr/>
        </p:nvSpPr>
        <p:spPr>
          <a:xfrm>
            <a:off x="6795912" y="5016394"/>
            <a:ext cx="2169359" cy="907621"/>
          </a:xfrm>
          <a:prstGeom prst="rect">
            <a:avLst/>
          </a:prstGeom>
        </p:spPr>
        <p:txBody>
          <a:bodyPr wrap="square">
            <a:spAutoFit/>
          </a:bodyPr>
          <a:lstStyle/>
          <a:p>
            <a:pPr>
              <a:lnSpc>
                <a:spcPct val="130000"/>
              </a:lnSpc>
            </a:pPr>
            <a:r>
              <a:rPr lang="zh-CN" altLang="en-US" b="1" dirty="0">
                <a:solidFill>
                  <a:srgbClr val="54286A"/>
                </a:solidFill>
              </a:rPr>
              <a:t>适用于：</a:t>
            </a:r>
            <a:endParaRPr lang="en-US" altLang="zh-CN" b="1" dirty="0">
              <a:solidFill>
                <a:srgbClr val="54286A"/>
              </a:solidFill>
            </a:endParaRPr>
          </a:p>
          <a:p>
            <a:pPr>
              <a:lnSpc>
                <a:spcPct val="130000"/>
              </a:lnSpc>
            </a:pPr>
            <a:r>
              <a:rPr lang="zh-CN" altLang="en-US" sz="1200" b="1" dirty="0">
                <a:solidFill>
                  <a:srgbClr val="54286A"/>
                </a:solidFill>
              </a:rPr>
              <a:t>失眠、神经衰弱、经常熬夜、</a:t>
            </a:r>
            <a:endParaRPr lang="en-US" altLang="zh-CN" sz="1200" b="1" dirty="0">
              <a:solidFill>
                <a:srgbClr val="54286A"/>
              </a:solidFill>
            </a:endParaRPr>
          </a:p>
          <a:p>
            <a:pPr>
              <a:lnSpc>
                <a:spcPct val="130000"/>
              </a:lnSpc>
            </a:pPr>
            <a:r>
              <a:rPr lang="zh-CN" altLang="en-US" sz="1200" b="1" dirty="0">
                <a:solidFill>
                  <a:srgbClr val="54286A"/>
                </a:solidFill>
              </a:rPr>
              <a:t>睡眠不足人群。</a:t>
            </a:r>
            <a:endParaRPr lang="zh-CN" altLang="en-US" sz="1200" dirty="0">
              <a:solidFill>
                <a:prstClr val="black">
                  <a:lumMod val="75000"/>
                  <a:lumOff val="25000"/>
                </a:prstClr>
              </a:solidFill>
            </a:endParaRPr>
          </a:p>
        </p:txBody>
      </p:sp>
      <p:sp>
        <p:nvSpPr>
          <p:cNvPr id="7" name="矩形 6"/>
          <p:cNvSpPr/>
          <p:nvPr/>
        </p:nvSpPr>
        <p:spPr>
          <a:xfrm>
            <a:off x="654756" y="2077156"/>
            <a:ext cx="4752622" cy="264160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6795912" y="2077156"/>
            <a:ext cx="4752622" cy="2641600"/>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文本框 25">
            <a:extLst>
              <a:ext uri="{FF2B5EF4-FFF2-40B4-BE49-F238E27FC236}">
                <a16:creationId xmlns:a16="http://schemas.microsoft.com/office/drawing/2014/main" id="{E09A2BE7-B4E8-D7F6-4C35-88E20BC977C8}"/>
              </a:ext>
            </a:extLst>
          </p:cNvPr>
          <p:cNvSpPr txBox="1"/>
          <p:nvPr/>
        </p:nvSpPr>
        <p:spPr>
          <a:xfrm>
            <a:off x="5105984" y="1436019"/>
            <a:ext cx="1980029" cy="400110"/>
          </a:xfrm>
          <a:prstGeom prst="rect">
            <a:avLst/>
          </a:prstGeom>
          <a:noFill/>
        </p:spPr>
        <p:txBody>
          <a:bodyPr wrap="none" rtlCol="0">
            <a:spAutoFit/>
          </a:bodyPr>
          <a:lstStyle/>
          <a:p>
            <a:pPr algn="ctr"/>
            <a:r>
              <a:rPr lang="zh-CN" altLang="en-US" sz="2000" b="1" dirty="0">
                <a:solidFill>
                  <a:srgbClr val="F36B04"/>
                </a:solidFill>
                <a:cs typeface="+mn-ea"/>
                <a:sym typeface="+mn-lt"/>
              </a:rPr>
              <a:t>总有一款适合您</a:t>
            </a:r>
          </a:p>
        </p:txBody>
      </p:sp>
      <p:pic>
        <p:nvPicPr>
          <p:cNvPr id="3" name="图片 2" descr="文本&#10;&#10;描述已自动生成">
            <a:extLst>
              <a:ext uri="{FF2B5EF4-FFF2-40B4-BE49-F238E27FC236}">
                <a16:creationId xmlns:a16="http://schemas.microsoft.com/office/drawing/2014/main" id="{15B6EA03-4015-D887-123E-221559CB0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11" y="162485"/>
            <a:ext cx="3020494" cy="604099"/>
          </a:xfrm>
          <a:prstGeom prst="rect">
            <a:avLst/>
          </a:prstGeom>
        </p:spPr>
      </p:pic>
      <p:pic>
        <p:nvPicPr>
          <p:cNvPr id="5" name="图片 4">
            <a:extLst>
              <a:ext uri="{FF2B5EF4-FFF2-40B4-BE49-F238E27FC236}">
                <a16:creationId xmlns:a16="http://schemas.microsoft.com/office/drawing/2014/main" id="{F4B075DC-6E45-A95F-F50A-46E34EA0C1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9048" y="4481527"/>
            <a:ext cx="1964364" cy="2155585"/>
          </a:xfrm>
          <a:prstGeom prst="rect">
            <a:avLst/>
          </a:prstGeom>
        </p:spPr>
      </p:pic>
      <p:grpSp>
        <p:nvGrpSpPr>
          <p:cNvPr id="13" name="组合 12"/>
          <p:cNvGrpSpPr/>
          <p:nvPr/>
        </p:nvGrpSpPr>
        <p:grpSpPr>
          <a:xfrm>
            <a:off x="3834416" y="6087773"/>
            <a:ext cx="1572962" cy="422853"/>
            <a:chOff x="9698804" y="5792341"/>
            <a:chExt cx="2039829" cy="422853"/>
          </a:xfrm>
          <a:solidFill>
            <a:srgbClr val="E3414A"/>
          </a:solidFill>
        </p:grpSpPr>
        <p:sp>
          <p:nvSpPr>
            <p:cNvPr id="14" name="圆角矩形 13"/>
            <p:cNvSpPr/>
            <p:nvPr/>
          </p:nvSpPr>
          <p:spPr>
            <a:xfrm>
              <a:off x="9698804" y="5792341"/>
              <a:ext cx="2039829" cy="42285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rPr>
                <a:t>骑士红色手环</a:t>
              </a:r>
            </a:p>
          </p:txBody>
        </p:sp>
        <p:sp>
          <p:nvSpPr>
            <p:cNvPr id="15" name="Freeform 102"/>
            <p:cNvSpPr>
              <a:spLocks/>
            </p:cNvSpPr>
            <p:nvPr/>
          </p:nvSpPr>
          <p:spPr bwMode="auto">
            <a:xfrm>
              <a:off x="11453289" y="5911810"/>
              <a:ext cx="112291" cy="183914"/>
            </a:xfrm>
            <a:custGeom>
              <a:avLst/>
              <a:gdLst>
                <a:gd name="T0" fmla="*/ 34 w 185"/>
                <a:gd name="T1" fmla="*/ 0 h 303"/>
                <a:gd name="T2" fmla="*/ 0 w 185"/>
                <a:gd name="T3" fmla="*/ 33 h 303"/>
                <a:gd name="T4" fmla="*/ 119 w 185"/>
                <a:gd name="T5" fmla="*/ 151 h 303"/>
                <a:gd name="T6" fmla="*/ 0 w 185"/>
                <a:gd name="T7" fmla="*/ 270 h 303"/>
                <a:gd name="T8" fmla="*/ 34 w 185"/>
                <a:gd name="T9" fmla="*/ 303 h 303"/>
                <a:gd name="T10" fmla="*/ 185 w 185"/>
                <a:gd name="T11" fmla="*/ 151 h 303"/>
                <a:gd name="T12" fmla="*/ 34 w 185"/>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185" h="303">
                  <a:moveTo>
                    <a:pt x="34" y="0"/>
                  </a:moveTo>
                  <a:lnTo>
                    <a:pt x="0" y="33"/>
                  </a:lnTo>
                  <a:lnTo>
                    <a:pt x="119" y="151"/>
                  </a:lnTo>
                  <a:lnTo>
                    <a:pt x="0" y="270"/>
                  </a:lnTo>
                  <a:lnTo>
                    <a:pt x="34" y="303"/>
                  </a:lnTo>
                  <a:lnTo>
                    <a:pt x="185" y="151"/>
                  </a:lnTo>
                  <a:lnTo>
                    <a:pt x="34"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solidFill>
                  <a:srgbClr val="000000"/>
                </a:solidFill>
              </a:endParaRPr>
            </a:p>
          </p:txBody>
        </p:sp>
      </p:grpSp>
      <p:pic>
        <p:nvPicPr>
          <p:cNvPr id="20" name="图片 19">
            <a:extLst>
              <a:ext uri="{FF2B5EF4-FFF2-40B4-BE49-F238E27FC236}">
                <a16:creationId xmlns:a16="http://schemas.microsoft.com/office/drawing/2014/main" id="{2E3F1E05-0B6C-D634-7BF5-D3BD17212B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3125" y="4481527"/>
            <a:ext cx="1996846" cy="2217139"/>
          </a:xfrm>
          <a:prstGeom prst="rect">
            <a:avLst/>
          </a:prstGeom>
        </p:spPr>
      </p:pic>
      <p:grpSp>
        <p:nvGrpSpPr>
          <p:cNvPr id="16" name="组合 15"/>
          <p:cNvGrpSpPr/>
          <p:nvPr/>
        </p:nvGrpSpPr>
        <p:grpSpPr>
          <a:xfrm>
            <a:off x="9950668" y="6087773"/>
            <a:ext cx="1572962" cy="422853"/>
            <a:chOff x="9698804" y="5792341"/>
            <a:chExt cx="2039829" cy="422853"/>
          </a:xfrm>
          <a:solidFill>
            <a:srgbClr val="5C3282"/>
          </a:solidFill>
        </p:grpSpPr>
        <p:sp>
          <p:nvSpPr>
            <p:cNvPr id="17" name="圆角矩形 16"/>
            <p:cNvSpPr/>
            <p:nvPr/>
          </p:nvSpPr>
          <p:spPr>
            <a:xfrm>
              <a:off x="9698804" y="5792341"/>
              <a:ext cx="2039829" cy="42285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rPr>
                <a:t>罗兰紫色手环</a:t>
              </a:r>
            </a:p>
          </p:txBody>
        </p:sp>
        <p:sp>
          <p:nvSpPr>
            <p:cNvPr id="18" name="Freeform 102"/>
            <p:cNvSpPr>
              <a:spLocks/>
            </p:cNvSpPr>
            <p:nvPr/>
          </p:nvSpPr>
          <p:spPr bwMode="auto">
            <a:xfrm>
              <a:off x="11453289" y="5911810"/>
              <a:ext cx="112291" cy="183914"/>
            </a:xfrm>
            <a:custGeom>
              <a:avLst/>
              <a:gdLst>
                <a:gd name="T0" fmla="*/ 34 w 185"/>
                <a:gd name="T1" fmla="*/ 0 h 303"/>
                <a:gd name="T2" fmla="*/ 0 w 185"/>
                <a:gd name="T3" fmla="*/ 33 h 303"/>
                <a:gd name="T4" fmla="*/ 119 w 185"/>
                <a:gd name="T5" fmla="*/ 151 h 303"/>
                <a:gd name="T6" fmla="*/ 0 w 185"/>
                <a:gd name="T7" fmla="*/ 270 h 303"/>
                <a:gd name="T8" fmla="*/ 34 w 185"/>
                <a:gd name="T9" fmla="*/ 303 h 303"/>
                <a:gd name="T10" fmla="*/ 185 w 185"/>
                <a:gd name="T11" fmla="*/ 151 h 303"/>
                <a:gd name="T12" fmla="*/ 34 w 185"/>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185" h="303">
                  <a:moveTo>
                    <a:pt x="34" y="0"/>
                  </a:moveTo>
                  <a:lnTo>
                    <a:pt x="0" y="33"/>
                  </a:lnTo>
                  <a:lnTo>
                    <a:pt x="119" y="151"/>
                  </a:lnTo>
                  <a:lnTo>
                    <a:pt x="0" y="270"/>
                  </a:lnTo>
                  <a:lnTo>
                    <a:pt x="34" y="303"/>
                  </a:lnTo>
                  <a:lnTo>
                    <a:pt x="185" y="151"/>
                  </a:lnTo>
                  <a:lnTo>
                    <a:pt x="34"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solidFill>
                  <a:srgbClr val="000000"/>
                </a:solidFill>
              </a:endParaRPr>
            </a:p>
          </p:txBody>
        </p:sp>
      </p:grpSp>
    </p:spTree>
    <p:extLst>
      <p:ext uri="{BB962C8B-B14F-4D97-AF65-F5344CB8AC3E}">
        <p14:creationId xmlns:p14="http://schemas.microsoft.com/office/powerpoint/2010/main" val="1267194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67182" y="3475560"/>
            <a:ext cx="8924818" cy="339248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3" name="矩形 2"/>
          <p:cNvSpPr/>
          <p:nvPr/>
        </p:nvSpPr>
        <p:spPr>
          <a:xfrm>
            <a:off x="0" y="0"/>
            <a:ext cx="3339101" cy="6858000"/>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sp>
        <p:nvSpPr>
          <p:cNvPr id="21" name="文本框 20">
            <a:extLst>
              <a:ext uri="{FF2B5EF4-FFF2-40B4-BE49-F238E27FC236}">
                <a16:creationId xmlns:a16="http://schemas.microsoft.com/office/drawing/2014/main" id="{273A7742-0B51-8A92-66D0-528B764325E6}"/>
              </a:ext>
            </a:extLst>
          </p:cNvPr>
          <p:cNvSpPr txBox="1"/>
          <p:nvPr/>
        </p:nvSpPr>
        <p:spPr>
          <a:xfrm>
            <a:off x="140926" y="1833983"/>
            <a:ext cx="3057247" cy="1164550"/>
          </a:xfrm>
          <a:prstGeom prst="rect">
            <a:avLst/>
          </a:prstGeom>
          <a:noFill/>
        </p:spPr>
        <p:txBody>
          <a:bodyPr wrap="none" rtlCol="0">
            <a:spAutoFit/>
          </a:bodyPr>
          <a:lstStyle/>
          <a:p>
            <a:pPr algn="ctr">
              <a:lnSpc>
                <a:spcPts val="4400"/>
              </a:lnSpc>
            </a:pPr>
            <a:r>
              <a:rPr lang="zh-CN" altLang="en-US" sz="2800" b="1" dirty="0">
                <a:solidFill>
                  <a:schemeClr val="bg1"/>
                </a:solidFill>
                <a:cs typeface="+mn-ea"/>
                <a:sym typeface="+mn-lt"/>
              </a:rPr>
              <a:t>跨时代时尚设计</a:t>
            </a:r>
            <a:endParaRPr lang="en-US" altLang="zh-CN" sz="2800" b="1" dirty="0">
              <a:solidFill>
                <a:schemeClr val="bg1"/>
              </a:solidFill>
              <a:cs typeface="+mn-ea"/>
              <a:sym typeface="+mn-lt"/>
            </a:endParaRPr>
          </a:p>
          <a:p>
            <a:pPr algn="ctr">
              <a:lnSpc>
                <a:spcPts val="4400"/>
              </a:lnSpc>
            </a:pPr>
            <a:r>
              <a:rPr lang="zh-CN" altLang="en-US" sz="2800" b="1" dirty="0">
                <a:solidFill>
                  <a:schemeClr val="bg1"/>
                </a:solidFill>
                <a:cs typeface="+mn-ea"/>
                <a:sym typeface="+mn-lt"/>
              </a:rPr>
              <a:t>对应不同芯片功效</a:t>
            </a:r>
          </a:p>
        </p:txBody>
      </p:sp>
      <p:sp>
        <p:nvSpPr>
          <p:cNvPr id="22" name="圆角矩形 13">
            <a:extLst>
              <a:ext uri="{FF2B5EF4-FFF2-40B4-BE49-F238E27FC236}">
                <a16:creationId xmlns:a16="http://schemas.microsoft.com/office/drawing/2014/main" id="{F60BC572-5741-CC7F-D6F0-5E6290046C2C}"/>
              </a:ext>
            </a:extLst>
          </p:cNvPr>
          <p:cNvSpPr/>
          <p:nvPr/>
        </p:nvSpPr>
        <p:spPr>
          <a:xfrm>
            <a:off x="301261" y="4267246"/>
            <a:ext cx="1140294" cy="288225"/>
          </a:xfrm>
          <a:prstGeom prst="roundRect">
            <a:avLst>
              <a:gd name="adj" fmla="val 50000"/>
            </a:avLst>
          </a:prstGeom>
          <a:solidFill>
            <a:srgbClr val="EC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prstClr val="white"/>
                </a:solidFill>
              </a:rPr>
              <a:t>时尚活力系列</a:t>
            </a:r>
          </a:p>
        </p:txBody>
      </p:sp>
      <p:sp>
        <p:nvSpPr>
          <p:cNvPr id="26" name="矩形 25">
            <a:extLst>
              <a:ext uri="{FF2B5EF4-FFF2-40B4-BE49-F238E27FC236}">
                <a16:creationId xmlns:a16="http://schemas.microsoft.com/office/drawing/2014/main" id="{C6B17775-E3DC-B525-DC03-EF172CB38894}"/>
              </a:ext>
            </a:extLst>
          </p:cNvPr>
          <p:cNvSpPr/>
          <p:nvPr/>
        </p:nvSpPr>
        <p:spPr>
          <a:xfrm>
            <a:off x="3339100" y="3475559"/>
            <a:ext cx="8852899" cy="3382441"/>
          </a:xfrm>
          <a:prstGeom prst="rect">
            <a:avLst/>
          </a:prstGeom>
          <a:solidFill>
            <a:srgbClr val="44546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sp>
        <p:nvSpPr>
          <p:cNvPr id="27" name="文本框 26">
            <a:extLst>
              <a:ext uri="{FF2B5EF4-FFF2-40B4-BE49-F238E27FC236}">
                <a16:creationId xmlns:a16="http://schemas.microsoft.com/office/drawing/2014/main" id="{9D4A0B2E-4195-EAD3-CA0B-16C85D9B0A8E}"/>
              </a:ext>
            </a:extLst>
          </p:cNvPr>
          <p:cNvSpPr txBox="1"/>
          <p:nvPr/>
        </p:nvSpPr>
        <p:spPr>
          <a:xfrm>
            <a:off x="3739752" y="997419"/>
            <a:ext cx="3647152" cy="1945404"/>
          </a:xfrm>
          <a:prstGeom prst="rect">
            <a:avLst/>
          </a:prstGeom>
          <a:noFill/>
        </p:spPr>
        <p:txBody>
          <a:bodyPr wrap="none" rtlCol="0">
            <a:spAutoFit/>
          </a:bodyPr>
          <a:lstStyle/>
          <a:p>
            <a:pPr>
              <a:lnSpc>
                <a:spcPts val="5100"/>
              </a:lnSpc>
            </a:pPr>
            <a:r>
              <a:rPr lang="zh-CN" altLang="en-US" sz="3200" b="1" dirty="0">
                <a:solidFill>
                  <a:srgbClr val="EC6000"/>
                </a:solidFill>
              </a:rPr>
              <a:t>适用于：</a:t>
            </a:r>
            <a:endParaRPr lang="en-US" altLang="zh-CN" sz="3200" b="1" dirty="0">
              <a:solidFill>
                <a:srgbClr val="EC6000"/>
              </a:solidFill>
            </a:endParaRPr>
          </a:p>
          <a:p>
            <a:pPr>
              <a:lnSpc>
                <a:spcPts val="5100"/>
              </a:lnSpc>
            </a:pPr>
            <a:r>
              <a:rPr lang="zh-CN" altLang="en-US" b="1" dirty="0">
                <a:solidFill>
                  <a:srgbClr val="EC6000"/>
                </a:solidFill>
              </a:rPr>
              <a:t>上班族、学生等缺乏运动、久坐，</a:t>
            </a:r>
            <a:endParaRPr lang="en-US" altLang="zh-CN" b="1" dirty="0">
              <a:solidFill>
                <a:srgbClr val="EC6000"/>
              </a:solidFill>
            </a:endParaRPr>
          </a:p>
          <a:p>
            <a:pPr>
              <a:lnSpc>
                <a:spcPts val="5100"/>
              </a:lnSpc>
            </a:pPr>
            <a:r>
              <a:rPr lang="zh-CN" altLang="en-US" b="1" dirty="0">
                <a:solidFill>
                  <a:srgbClr val="EC6000"/>
                </a:solidFill>
              </a:rPr>
              <a:t>希望提高体力和运动水平人群</a:t>
            </a:r>
          </a:p>
        </p:txBody>
      </p:sp>
      <p:sp>
        <p:nvSpPr>
          <p:cNvPr id="30" name="文本框 29">
            <a:extLst>
              <a:ext uri="{FF2B5EF4-FFF2-40B4-BE49-F238E27FC236}">
                <a16:creationId xmlns:a16="http://schemas.microsoft.com/office/drawing/2014/main" id="{83071AB4-1E6C-394D-F81C-030C7C17095D}"/>
              </a:ext>
            </a:extLst>
          </p:cNvPr>
          <p:cNvSpPr txBox="1"/>
          <p:nvPr/>
        </p:nvSpPr>
        <p:spPr>
          <a:xfrm>
            <a:off x="9561250" y="2536868"/>
            <a:ext cx="2339102" cy="646331"/>
          </a:xfrm>
          <a:prstGeom prst="rect">
            <a:avLst/>
          </a:prstGeom>
          <a:noFill/>
        </p:spPr>
        <p:txBody>
          <a:bodyPr wrap="none" rtlCol="0">
            <a:spAutoFit/>
          </a:bodyPr>
          <a:lstStyle/>
          <a:p>
            <a:r>
              <a:rPr lang="zh-CN" altLang="en-US" sz="1200" b="1" dirty="0">
                <a:solidFill>
                  <a:srgbClr val="C00000"/>
                </a:solidFill>
              </a:rPr>
              <a:t>温馨提示：</a:t>
            </a:r>
            <a:endParaRPr lang="en-US" altLang="zh-CN" sz="1200" b="1" dirty="0">
              <a:solidFill>
                <a:srgbClr val="C00000"/>
              </a:solidFill>
            </a:endParaRPr>
          </a:p>
          <a:p>
            <a:r>
              <a:rPr lang="zh-CN" altLang="en-US" sz="1200" b="1" dirty="0">
                <a:solidFill>
                  <a:srgbClr val="C00000"/>
                </a:solidFill>
              </a:rPr>
              <a:t>佩戴全息能量手环需多补充水分</a:t>
            </a:r>
            <a:endParaRPr lang="en-US" altLang="zh-CN" sz="1200" b="1" dirty="0">
              <a:solidFill>
                <a:srgbClr val="C00000"/>
              </a:solidFill>
            </a:endParaRPr>
          </a:p>
          <a:p>
            <a:r>
              <a:rPr lang="zh-CN" altLang="en-US" sz="1200" b="1" dirty="0">
                <a:solidFill>
                  <a:srgbClr val="C00000"/>
                </a:solidFill>
              </a:rPr>
              <a:t>多喝温开水配合使用</a:t>
            </a:r>
            <a:endParaRPr lang="zh-CN" altLang="en-US" b="1" dirty="0">
              <a:solidFill>
                <a:srgbClr val="C00000"/>
              </a:solidFill>
            </a:endParaRPr>
          </a:p>
        </p:txBody>
      </p:sp>
      <p:pic>
        <p:nvPicPr>
          <p:cNvPr id="7" name="图片 6" descr="男人拿着飞盘&#10;&#10;中度可信度描述已自动生成">
            <a:extLst>
              <a:ext uri="{FF2B5EF4-FFF2-40B4-BE49-F238E27FC236}">
                <a16:creationId xmlns:a16="http://schemas.microsoft.com/office/drawing/2014/main" id="{8C190508-3CFC-A192-2815-21F8A83D00C8}"/>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r="6973"/>
          <a:stretch/>
        </p:blipFill>
        <p:spPr>
          <a:xfrm>
            <a:off x="7356445" y="716473"/>
            <a:ext cx="2204805" cy="2394609"/>
          </a:xfrm>
          <a:prstGeom prst="rect">
            <a:avLst/>
          </a:prstGeom>
        </p:spPr>
      </p:pic>
      <p:pic>
        <p:nvPicPr>
          <p:cNvPr id="6" name="图片 5" descr="文本&#10;&#10;描述已自动生成">
            <a:extLst>
              <a:ext uri="{FF2B5EF4-FFF2-40B4-BE49-F238E27FC236}">
                <a16:creationId xmlns:a16="http://schemas.microsoft.com/office/drawing/2014/main" id="{22A5EE57-ABA7-6455-AD80-7CAFD3FDC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11" y="162485"/>
            <a:ext cx="3020494" cy="604099"/>
          </a:xfrm>
          <a:prstGeom prst="rect">
            <a:avLst/>
          </a:prstGeom>
        </p:spPr>
      </p:pic>
      <p:grpSp>
        <p:nvGrpSpPr>
          <p:cNvPr id="14" name="组合 13">
            <a:extLst>
              <a:ext uri="{FF2B5EF4-FFF2-40B4-BE49-F238E27FC236}">
                <a16:creationId xmlns:a16="http://schemas.microsoft.com/office/drawing/2014/main" id="{75611121-1C14-4011-7766-FC468F99F034}"/>
              </a:ext>
            </a:extLst>
          </p:cNvPr>
          <p:cNvGrpSpPr/>
          <p:nvPr/>
        </p:nvGrpSpPr>
        <p:grpSpPr>
          <a:xfrm>
            <a:off x="394203" y="4832515"/>
            <a:ext cx="3561751" cy="1760501"/>
            <a:chOff x="458496" y="464534"/>
            <a:chExt cx="11815696" cy="5840258"/>
          </a:xfrm>
        </p:grpSpPr>
        <p:pic>
          <p:nvPicPr>
            <p:cNvPr id="5" name="图片 4">
              <a:extLst>
                <a:ext uri="{FF2B5EF4-FFF2-40B4-BE49-F238E27FC236}">
                  <a16:creationId xmlns:a16="http://schemas.microsoft.com/office/drawing/2014/main" id="{6BD3AA42-B66C-2707-AEF8-D2922F832F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496" y="464534"/>
              <a:ext cx="4425705" cy="5678435"/>
            </a:xfrm>
            <a:prstGeom prst="rect">
              <a:avLst/>
            </a:prstGeom>
          </p:spPr>
        </p:pic>
        <p:pic>
          <p:nvPicPr>
            <p:cNvPr id="11" name="图片 10">
              <a:extLst>
                <a:ext uri="{FF2B5EF4-FFF2-40B4-BE49-F238E27FC236}">
                  <a16:creationId xmlns:a16="http://schemas.microsoft.com/office/drawing/2014/main" id="{8FCDE4EA-67DF-FD01-5B17-B340CCD364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825" y="522721"/>
              <a:ext cx="4791466" cy="5660147"/>
            </a:xfrm>
            <a:prstGeom prst="rect">
              <a:avLst/>
            </a:prstGeom>
          </p:spPr>
        </p:pic>
        <p:pic>
          <p:nvPicPr>
            <p:cNvPr id="9" name="图片 8">
              <a:extLst>
                <a:ext uri="{FF2B5EF4-FFF2-40B4-BE49-F238E27FC236}">
                  <a16:creationId xmlns:a16="http://schemas.microsoft.com/office/drawing/2014/main" id="{E4A7C294-24BB-3B92-070E-130C4DBCD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1614" y="626358"/>
              <a:ext cx="4663449" cy="5605283"/>
            </a:xfrm>
            <a:prstGeom prst="rect">
              <a:avLst/>
            </a:prstGeom>
          </p:spPr>
        </p:pic>
        <p:pic>
          <p:nvPicPr>
            <p:cNvPr id="13" name="图片 12">
              <a:extLst>
                <a:ext uri="{FF2B5EF4-FFF2-40B4-BE49-F238E27FC236}">
                  <a16:creationId xmlns:a16="http://schemas.microsoft.com/office/drawing/2014/main" id="{24E56A78-1E3D-A135-2798-5AD3896FD2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48487" y="626357"/>
              <a:ext cx="4425705" cy="5678435"/>
            </a:xfrm>
            <a:prstGeom prst="rect">
              <a:avLst/>
            </a:prstGeom>
          </p:spPr>
        </p:pic>
      </p:grpSp>
    </p:spTree>
    <p:extLst>
      <p:ext uri="{BB962C8B-B14F-4D97-AF65-F5344CB8AC3E}">
        <p14:creationId xmlns:p14="http://schemas.microsoft.com/office/powerpoint/2010/main" val="666697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图片 15" descr="图片包含 猫, 关, 站, 男人&#10;&#10;描述已自动生成">
            <a:extLst>
              <a:ext uri="{FF2B5EF4-FFF2-40B4-BE49-F238E27FC236}">
                <a16:creationId xmlns:a16="http://schemas.microsoft.com/office/drawing/2014/main" id="{CB3D9DDB-B70C-5762-F0EB-E38534EBEE84}"/>
              </a:ext>
            </a:extLst>
          </p:cNvPr>
          <p:cNvPicPr>
            <a:picLocks noChangeAspect="1"/>
          </p:cNvPicPr>
          <p:nvPr/>
        </p:nvPicPr>
        <p:blipFill>
          <a:blip r:embed="rId2">
            <a:extLst>
              <a:ext uri="{28A0092B-C50C-407E-A947-70E740481C1C}">
                <a14:useLocalDpi xmlns:a14="http://schemas.microsoft.com/office/drawing/2010/main" val="0"/>
              </a:ext>
            </a:extLst>
          </a:blip>
          <a:srcRect t="7392" r="2" b="8398"/>
          <a:stretch/>
        </p:blipFill>
        <p:spPr>
          <a:xfrm>
            <a:off x="20" y="1"/>
            <a:ext cx="6050258"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4" name="图片 13" descr="图片包含 人, 室内, 汽车, 女人&#10;&#10;描述已自动生成">
            <a:extLst>
              <a:ext uri="{FF2B5EF4-FFF2-40B4-BE49-F238E27FC236}">
                <a16:creationId xmlns:a16="http://schemas.microsoft.com/office/drawing/2014/main" id="{4E3A0E57-0533-58B6-9D8D-0541EB599A3B}"/>
              </a:ext>
            </a:extLst>
          </p:cNvPr>
          <p:cNvPicPr>
            <a:picLocks noChangeAspect="1"/>
          </p:cNvPicPr>
          <p:nvPr/>
        </p:nvPicPr>
        <p:blipFill>
          <a:blip r:embed="rId3">
            <a:extLst>
              <a:ext uri="{28A0092B-C50C-407E-A947-70E740481C1C}">
                <a14:useLocalDpi xmlns:a14="http://schemas.microsoft.com/office/drawing/2010/main" val="0"/>
              </a:ext>
            </a:extLst>
          </a:blip>
          <a:srcRect t="6829" r="2" b="8962"/>
          <a:stretch/>
        </p:blipFill>
        <p:spPr>
          <a:xfrm>
            <a:off x="6141722" y="1"/>
            <a:ext cx="6050278"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3" name="图片 2" descr="图片包含 人, 室内, 男人, 看着&#10;&#10;描述已自动生成">
            <a:extLst>
              <a:ext uri="{FF2B5EF4-FFF2-40B4-BE49-F238E27FC236}">
                <a16:creationId xmlns:a16="http://schemas.microsoft.com/office/drawing/2014/main" id="{3CF2D8EF-0195-D0CA-201B-1AB6A3C1A3F0}"/>
              </a:ext>
            </a:extLst>
          </p:cNvPr>
          <p:cNvPicPr>
            <a:picLocks noChangeAspect="1"/>
          </p:cNvPicPr>
          <p:nvPr/>
        </p:nvPicPr>
        <p:blipFill>
          <a:blip r:embed="rId4">
            <a:extLst>
              <a:ext uri="{28A0092B-C50C-407E-A947-70E740481C1C}">
                <a14:useLocalDpi xmlns:a14="http://schemas.microsoft.com/office/drawing/2010/main" val="0"/>
              </a:ext>
            </a:extLst>
          </a:blip>
          <a:srcRect r="2" b="16585"/>
          <a:stretch/>
        </p:blipFill>
        <p:spPr>
          <a:xfrm>
            <a:off x="20" y="3489159"/>
            <a:ext cx="6050258"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9" name="图片 8" descr="图片包含 人, 室内, 男人, 站&#10;&#10;描述已自动生成">
            <a:extLst>
              <a:ext uri="{FF2B5EF4-FFF2-40B4-BE49-F238E27FC236}">
                <a16:creationId xmlns:a16="http://schemas.microsoft.com/office/drawing/2014/main" id="{5ED270FB-B966-EC0C-2194-130FF53A9CFC}"/>
              </a:ext>
            </a:extLst>
          </p:cNvPr>
          <p:cNvPicPr>
            <a:picLocks noChangeAspect="1"/>
          </p:cNvPicPr>
          <p:nvPr/>
        </p:nvPicPr>
        <p:blipFill>
          <a:blip r:embed="rId5">
            <a:extLst>
              <a:ext uri="{28A0092B-C50C-407E-A947-70E740481C1C}">
                <a14:useLocalDpi xmlns:a14="http://schemas.microsoft.com/office/drawing/2010/main" val="0"/>
              </a:ext>
            </a:extLst>
          </a:blip>
          <a:srcRect r="2" b="16585"/>
          <a:stretch/>
        </p:blipFill>
        <p:spPr>
          <a:xfrm>
            <a:off x="6141722" y="3489159"/>
            <a:ext cx="6050278"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12" name="图片 11" descr="人手里拿着篮球&#10;&#10;描述已自动生成">
            <a:extLst>
              <a:ext uri="{FF2B5EF4-FFF2-40B4-BE49-F238E27FC236}">
                <a16:creationId xmlns:a16="http://schemas.microsoft.com/office/drawing/2014/main" id="{0F172008-3711-3077-4288-6311E4F26496}"/>
              </a:ext>
            </a:extLst>
          </p:cNvPr>
          <p:cNvPicPr>
            <a:picLocks noChangeAspect="1"/>
          </p:cNvPicPr>
          <p:nvPr/>
        </p:nvPicPr>
        <p:blipFill>
          <a:blip r:embed="rId6">
            <a:extLst>
              <a:ext uri="{28A0092B-C50C-407E-A947-70E740481C1C}">
                <a14:useLocalDpi xmlns:a14="http://schemas.microsoft.com/office/drawing/2010/main" val="0"/>
              </a:ext>
            </a:extLst>
          </a:blip>
          <a:srcRect l="6534" r="119" b="4"/>
          <a:stretch/>
        </p:blipFill>
        <p:spPr>
          <a:xfrm>
            <a:off x="3983736" y="1918638"/>
            <a:ext cx="4224528" cy="3020725"/>
          </a:xfrm>
          <a:prstGeom prst="rect">
            <a:avLst/>
          </a:prstGeom>
        </p:spPr>
      </p:pic>
    </p:spTree>
    <p:extLst>
      <p:ext uri="{BB962C8B-B14F-4D97-AF65-F5344CB8AC3E}">
        <p14:creationId xmlns:p14="http://schemas.microsoft.com/office/powerpoint/2010/main" val="281541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676BFEE-E63A-42A3-87D5-FD65694B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110004020202020204"/>
              <a:ea typeface="+mn-ea"/>
              <a:cs typeface="+mn-cs"/>
            </a:endParaRPr>
          </a:p>
        </p:txBody>
      </p:sp>
      <p:pic>
        <p:nvPicPr>
          <p:cNvPr id="8" name="图片 7" descr="女子正在吃东西&#10;&#10;描述已自动生成">
            <a:extLst>
              <a:ext uri="{FF2B5EF4-FFF2-40B4-BE49-F238E27FC236}">
                <a16:creationId xmlns:a16="http://schemas.microsoft.com/office/drawing/2014/main" id="{FE8041F3-69CC-1767-7590-7C2D95AE3257}"/>
              </a:ext>
            </a:extLst>
          </p:cNvPr>
          <p:cNvPicPr>
            <a:picLocks noChangeAspect="1"/>
          </p:cNvPicPr>
          <p:nvPr/>
        </p:nvPicPr>
        <p:blipFill>
          <a:blip r:embed="rId2">
            <a:extLst>
              <a:ext uri="{28A0092B-C50C-407E-A947-70E740481C1C}">
                <a14:useLocalDpi xmlns:a14="http://schemas.microsoft.com/office/drawing/2010/main" val="0"/>
              </a:ext>
            </a:extLst>
          </a:blip>
          <a:srcRect l="28157" r="26542" b="-2"/>
          <a:stretch/>
        </p:blipFill>
        <p:spPr>
          <a:xfrm>
            <a:off x="20" y="-1"/>
            <a:ext cx="4654276" cy="6858000"/>
          </a:xfrm>
          <a:prstGeom prst="rect">
            <a:avLst/>
          </a:prstGeom>
        </p:spPr>
      </p:pic>
      <p:pic>
        <p:nvPicPr>
          <p:cNvPr id="12" name="图片 11" descr="手里拿着游戏手柄的男人&#10;&#10;低可信度描述已自动生成">
            <a:extLst>
              <a:ext uri="{FF2B5EF4-FFF2-40B4-BE49-F238E27FC236}">
                <a16:creationId xmlns:a16="http://schemas.microsoft.com/office/drawing/2014/main" id="{7D3EB013-7E28-2C15-3E5A-7EFFE5A5EA9E}"/>
              </a:ext>
            </a:extLst>
          </p:cNvPr>
          <p:cNvPicPr>
            <a:picLocks noChangeAspect="1"/>
          </p:cNvPicPr>
          <p:nvPr/>
        </p:nvPicPr>
        <p:blipFill>
          <a:blip r:embed="rId3">
            <a:extLst>
              <a:ext uri="{28A0092B-C50C-407E-A947-70E740481C1C}">
                <a14:useLocalDpi xmlns:a14="http://schemas.microsoft.com/office/drawing/2010/main" val="0"/>
              </a:ext>
            </a:extLst>
          </a:blip>
          <a:srcRect t="8588"/>
          <a:stretch/>
        </p:blipFill>
        <p:spPr>
          <a:xfrm>
            <a:off x="4774005" y="10"/>
            <a:ext cx="7417994" cy="4526265"/>
          </a:xfrm>
          <a:prstGeom prst="rect">
            <a:avLst/>
          </a:prstGeom>
        </p:spPr>
      </p:pic>
      <p:pic>
        <p:nvPicPr>
          <p:cNvPr id="4" name="图片 3" descr="图片包含 室内, 人, 桌子, 杯子&#10;&#10;描述已自动生成">
            <a:extLst>
              <a:ext uri="{FF2B5EF4-FFF2-40B4-BE49-F238E27FC236}">
                <a16:creationId xmlns:a16="http://schemas.microsoft.com/office/drawing/2014/main" id="{E38BE597-56E0-003B-9553-E5437B7C27D6}"/>
              </a:ext>
            </a:extLst>
          </p:cNvPr>
          <p:cNvPicPr>
            <a:picLocks noChangeAspect="1"/>
          </p:cNvPicPr>
          <p:nvPr/>
        </p:nvPicPr>
        <p:blipFill>
          <a:blip r:embed="rId4">
            <a:extLst>
              <a:ext uri="{28A0092B-C50C-407E-A947-70E740481C1C}">
                <a14:useLocalDpi xmlns:a14="http://schemas.microsoft.com/office/drawing/2010/main" val="0"/>
              </a:ext>
            </a:extLst>
          </a:blip>
          <a:srcRect l="18643" r="9680" b="5"/>
          <a:stretch/>
        </p:blipFill>
        <p:spPr>
          <a:xfrm>
            <a:off x="4774005" y="4629736"/>
            <a:ext cx="2392858" cy="2228264"/>
          </a:xfrm>
          <a:prstGeom prst="rect">
            <a:avLst/>
          </a:prstGeom>
        </p:spPr>
      </p:pic>
      <p:pic>
        <p:nvPicPr>
          <p:cNvPr id="10" name="图片 9" descr="图片包含 人, 室内, 男人, 食物&#10;&#10;描述已自动生成">
            <a:extLst>
              <a:ext uri="{FF2B5EF4-FFF2-40B4-BE49-F238E27FC236}">
                <a16:creationId xmlns:a16="http://schemas.microsoft.com/office/drawing/2014/main" id="{DDD5A188-67D8-792F-CF11-2E2FD6E04441}"/>
              </a:ext>
            </a:extLst>
          </p:cNvPr>
          <p:cNvPicPr>
            <a:picLocks noChangeAspect="1"/>
          </p:cNvPicPr>
          <p:nvPr/>
        </p:nvPicPr>
        <p:blipFill>
          <a:blip r:embed="rId5">
            <a:extLst>
              <a:ext uri="{28A0092B-C50C-407E-A947-70E740481C1C}">
                <a14:useLocalDpi xmlns:a14="http://schemas.microsoft.com/office/drawing/2010/main" val="0"/>
              </a:ext>
            </a:extLst>
          </a:blip>
          <a:srcRect l="15459" r="12377" b="5"/>
          <a:stretch/>
        </p:blipFill>
        <p:spPr>
          <a:xfrm>
            <a:off x="7270322" y="4629737"/>
            <a:ext cx="2409107" cy="2228264"/>
          </a:xfrm>
          <a:prstGeom prst="rect">
            <a:avLst/>
          </a:prstGeom>
        </p:spPr>
      </p:pic>
      <p:pic>
        <p:nvPicPr>
          <p:cNvPr id="6" name="图片 5" descr="人拿着杯子&#10;&#10;中度可信度描述已自动生成">
            <a:extLst>
              <a:ext uri="{FF2B5EF4-FFF2-40B4-BE49-F238E27FC236}">
                <a16:creationId xmlns:a16="http://schemas.microsoft.com/office/drawing/2014/main" id="{05A564F5-C6FC-742F-A4AC-21C4A719820C}"/>
              </a:ext>
            </a:extLst>
          </p:cNvPr>
          <p:cNvPicPr>
            <a:picLocks noChangeAspect="1"/>
          </p:cNvPicPr>
          <p:nvPr/>
        </p:nvPicPr>
        <p:blipFill>
          <a:blip r:embed="rId6">
            <a:extLst>
              <a:ext uri="{28A0092B-C50C-407E-A947-70E740481C1C}">
                <a14:useLocalDpi xmlns:a14="http://schemas.microsoft.com/office/drawing/2010/main" val="0"/>
              </a:ext>
            </a:extLst>
          </a:blip>
          <a:srcRect l="8232" r="19621" b="5"/>
          <a:stretch/>
        </p:blipFill>
        <p:spPr>
          <a:xfrm>
            <a:off x="9783443" y="4629735"/>
            <a:ext cx="2408549" cy="2228265"/>
          </a:xfrm>
          <a:prstGeom prst="rect">
            <a:avLst/>
          </a:prstGeom>
        </p:spPr>
      </p:pic>
    </p:spTree>
    <p:extLst>
      <p:ext uri="{BB962C8B-B14F-4D97-AF65-F5344CB8AC3E}">
        <p14:creationId xmlns:p14="http://schemas.microsoft.com/office/powerpoint/2010/main" val="3372467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110004020202020204"/>
              <a:ea typeface="+mn-ea"/>
              <a:cs typeface="+mn-cs"/>
            </a:endParaRPr>
          </a:p>
        </p:txBody>
      </p:sp>
      <p:pic>
        <p:nvPicPr>
          <p:cNvPr id="11" name="图片 10" descr="人手里拿着枪&#10;&#10;中度可信度描述已自动生成">
            <a:extLst>
              <a:ext uri="{FF2B5EF4-FFF2-40B4-BE49-F238E27FC236}">
                <a16:creationId xmlns:a16="http://schemas.microsoft.com/office/drawing/2014/main" id="{E0323C7D-53BA-166E-FAA1-2BF50E244C18}"/>
              </a:ext>
            </a:extLst>
          </p:cNvPr>
          <p:cNvPicPr>
            <a:picLocks noChangeAspect="1"/>
          </p:cNvPicPr>
          <p:nvPr/>
        </p:nvPicPr>
        <p:blipFill>
          <a:blip r:embed="rId2"/>
          <a:srcRect t="28040"/>
          <a:stretch/>
        </p:blipFill>
        <p:spPr>
          <a:xfrm>
            <a:off x="191084" y="171715"/>
            <a:ext cx="7812386" cy="3724422"/>
          </a:xfrm>
          <a:prstGeom prst="rect">
            <a:avLst/>
          </a:prstGeom>
        </p:spPr>
      </p:pic>
      <p:pic>
        <p:nvPicPr>
          <p:cNvPr id="9" name="图片 8" descr="人在切蛋糕&#10;&#10;中度可信度描述已自动生成">
            <a:extLst>
              <a:ext uri="{FF2B5EF4-FFF2-40B4-BE49-F238E27FC236}">
                <a16:creationId xmlns:a16="http://schemas.microsoft.com/office/drawing/2014/main" id="{E9C47F2B-8DF2-A47E-0B28-EA2DB0DAFD77}"/>
              </a:ext>
            </a:extLst>
          </p:cNvPr>
          <p:cNvPicPr>
            <a:picLocks noChangeAspect="1"/>
          </p:cNvPicPr>
          <p:nvPr/>
        </p:nvPicPr>
        <p:blipFill>
          <a:blip r:embed="rId3"/>
          <a:srcRect t="473" r="2" b="2"/>
          <a:stretch/>
        </p:blipFill>
        <p:spPr>
          <a:xfrm>
            <a:off x="8195999" y="169254"/>
            <a:ext cx="3826711" cy="2066161"/>
          </a:xfrm>
          <a:prstGeom prst="rect">
            <a:avLst/>
          </a:prstGeom>
        </p:spPr>
      </p:pic>
      <p:pic>
        <p:nvPicPr>
          <p:cNvPr id="5" name="图片 4" descr="人手里拿着照相机&#10;&#10;描述已自动生成">
            <a:extLst>
              <a:ext uri="{FF2B5EF4-FFF2-40B4-BE49-F238E27FC236}">
                <a16:creationId xmlns:a16="http://schemas.microsoft.com/office/drawing/2014/main" id="{A27C44FC-97D3-5E59-B297-9FFFDA22FF75}"/>
              </a:ext>
            </a:extLst>
          </p:cNvPr>
          <p:cNvPicPr>
            <a:picLocks noChangeAspect="1"/>
          </p:cNvPicPr>
          <p:nvPr/>
        </p:nvPicPr>
        <p:blipFill>
          <a:blip r:embed="rId4"/>
          <a:srcRect r="18722" b="2"/>
          <a:stretch/>
        </p:blipFill>
        <p:spPr>
          <a:xfrm>
            <a:off x="191087" y="4070780"/>
            <a:ext cx="3808694" cy="2624098"/>
          </a:xfrm>
          <a:prstGeom prst="rect">
            <a:avLst/>
          </a:prstGeom>
        </p:spPr>
      </p:pic>
      <p:pic>
        <p:nvPicPr>
          <p:cNvPr id="7" name="图片 6" descr="人手里拿着饮料&#10;&#10;中度可信度描述已自动生成">
            <a:extLst>
              <a:ext uri="{FF2B5EF4-FFF2-40B4-BE49-F238E27FC236}">
                <a16:creationId xmlns:a16="http://schemas.microsoft.com/office/drawing/2014/main" id="{A4E4EB98-2467-5DA1-964B-36D019126BE7}"/>
              </a:ext>
            </a:extLst>
          </p:cNvPr>
          <p:cNvPicPr>
            <a:picLocks noChangeAspect="1"/>
          </p:cNvPicPr>
          <p:nvPr/>
        </p:nvPicPr>
        <p:blipFill>
          <a:blip r:embed="rId5"/>
          <a:srcRect l="16180" r="-1"/>
          <a:stretch/>
        </p:blipFill>
        <p:spPr>
          <a:xfrm>
            <a:off x="4185626" y="4074509"/>
            <a:ext cx="3814183" cy="2605117"/>
          </a:xfrm>
          <a:prstGeom prst="rect">
            <a:avLst/>
          </a:prstGeom>
        </p:spPr>
      </p:pic>
      <p:pic>
        <p:nvPicPr>
          <p:cNvPr id="13" name="图片 12">
            <a:extLst>
              <a:ext uri="{FF2B5EF4-FFF2-40B4-BE49-F238E27FC236}">
                <a16:creationId xmlns:a16="http://schemas.microsoft.com/office/drawing/2014/main" id="{3EADE780-D451-7450-36A7-97CFBC21D750}"/>
              </a:ext>
            </a:extLst>
          </p:cNvPr>
          <p:cNvPicPr>
            <a:picLocks noChangeAspect="1"/>
          </p:cNvPicPr>
          <p:nvPr/>
        </p:nvPicPr>
        <p:blipFill>
          <a:blip r:embed="rId6"/>
          <a:srcRect t="14158" r="2" b="3793"/>
          <a:stretch/>
        </p:blipFill>
        <p:spPr>
          <a:xfrm>
            <a:off x="8179442" y="2391883"/>
            <a:ext cx="3826711" cy="2072296"/>
          </a:xfrm>
          <a:prstGeom prst="rect">
            <a:avLst/>
          </a:prstGeom>
        </p:spPr>
      </p:pic>
      <p:pic>
        <p:nvPicPr>
          <p:cNvPr id="3" name="图片 2" descr="吃东西的人&#10;&#10;中度可信度描述已自动生成">
            <a:extLst>
              <a:ext uri="{FF2B5EF4-FFF2-40B4-BE49-F238E27FC236}">
                <a16:creationId xmlns:a16="http://schemas.microsoft.com/office/drawing/2014/main" id="{9AFF9A1A-CC86-0973-2E9B-7E829A5B59F1}"/>
              </a:ext>
            </a:extLst>
          </p:cNvPr>
          <p:cNvPicPr>
            <a:picLocks noChangeAspect="1"/>
          </p:cNvPicPr>
          <p:nvPr/>
        </p:nvPicPr>
        <p:blipFill>
          <a:blip r:embed="rId7"/>
          <a:srcRect t="3439" r="2" b="540"/>
          <a:stretch/>
        </p:blipFill>
        <p:spPr>
          <a:xfrm>
            <a:off x="8193994" y="4620643"/>
            <a:ext cx="3826711" cy="2066908"/>
          </a:xfrm>
          <a:prstGeom prst="rect">
            <a:avLst/>
          </a:prstGeom>
        </p:spPr>
      </p:pic>
    </p:spTree>
    <p:extLst>
      <p:ext uri="{BB962C8B-B14F-4D97-AF65-F5344CB8AC3E}">
        <p14:creationId xmlns:p14="http://schemas.microsoft.com/office/powerpoint/2010/main" val="1287374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背景图案&#10;&#10;描述已自动生成">
            <a:extLst>
              <a:ext uri="{FF2B5EF4-FFF2-40B4-BE49-F238E27FC236}">
                <a16:creationId xmlns:a16="http://schemas.microsoft.com/office/drawing/2014/main" id="{AFB639DA-6C5D-1722-3704-8DA8F875444B}"/>
              </a:ext>
            </a:extLst>
          </p:cNvPr>
          <p:cNvPicPr>
            <a:picLocks noChangeAspect="1"/>
          </p:cNvPicPr>
          <p:nvPr/>
        </p:nvPicPr>
        <p:blipFill rotWithShape="1">
          <a:blip r:embed="rId2">
            <a:extLst>
              <a:ext uri="{28A0092B-C50C-407E-A947-70E740481C1C}">
                <a14:useLocalDpi xmlns:a14="http://schemas.microsoft.com/office/drawing/2010/main" val="0"/>
              </a:ext>
            </a:extLst>
          </a:blip>
          <a:srcRect l="8162" r="2934" b="1"/>
          <a:stretch/>
        </p:blipFill>
        <p:spPr>
          <a:xfrm>
            <a:off x="20" y="1282"/>
            <a:ext cx="12191980" cy="6856718"/>
          </a:xfrm>
          <a:prstGeom prst="rect">
            <a:avLst/>
          </a:prstGeom>
        </p:spPr>
      </p:pic>
      <p:pic>
        <p:nvPicPr>
          <p:cNvPr id="13" name="图片 12" descr="形状&#10;&#10;描述已自动生成">
            <a:extLst>
              <a:ext uri="{FF2B5EF4-FFF2-40B4-BE49-F238E27FC236}">
                <a16:creationId xmlns:a16="http://schemas.microsoft.com/office/drawing/2014/main" id="{96ADEF75-40A3-ACFB-9292-66B790BD9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802" y="-95054"/>
            <a:ext cx="3164461" cy="3164461"/>
          </a:xfrm>
          <a:prstGeom prst="rect">
            <a:avLst/>
          </a:prstGeom>
        </p:spPr>
      </p:pic>
      <p:grpSp>
        <p:nvGrpSpPr>
          <p:cNvPr id="16" name="组合 15">
            <a:extLst>
              <a:ext uri="{FF2B5EF4-FFF2-40B4-BE49-F238E27FC236}">
                <a16:creationId xmlns:a16="http://schemas.microsoft.com/office/drawing/2014/main" id="{9723D7F7-8C18-A9E4-A9D7-40354B890536}"/>
              </a:ext>
            </a:extLst>
          </p:cNvPr>
          <p:cNvGrpSpPr/>
          <p:nvPr/>
        </p:nvGrpSpPr>
        <p:grpSpPr>
          <a:xfrm>
            <a:off x="822502" y="1657896"/>
            <a:ext cx="2246128" cy="1519273"/>
            <a:chOff x="973122" y="2743200"/>
            <a:chExt cx="2246128" cy="1519273"/>
          </a:xfrm>
        </p:grpSpPr>
        <p:sp>
          <p:nvSpPr>
            <p:cNvPr id="14" name="文本框 13">
              <a:extLst>
                <a:ext uri="{FF2B5EF4-FFF2-40B4-BE49-F238E27FC236}">
                  <a16:creationId xmlns:a16="http://schemas.microsoft.com/office/drawing/2014/main" id="{3A5E5DC9-A923-D232-FBE6-C01DE54C3256}"/>
                </a:ext>
              </a:extLst>
            </p:cNvPr>
            <p:cNvSpPr txBox="1"/>
            <p:nvPr/>
          </p:nvSpPr>
          <p:spPr>
            <a:xfrm>
              <a:off x="973122" y="2743200"/>
              <a:ext cx="2246128" cy="1200329"/>
            </a:xfrm>
            <a:prstGeom prst="rect">
              <a:avLst/>
            </a:prstGeom>
            <a:noFill/>
          </p:spPr>
          <p:txBody>
            <a:bodyPr wrap="none" rtlCol="0">
              <a:spAutoFit/>
            </a:bodyPr>
            <a:lstStyle/>
            <a:p>
              <a:r>
                <a:rPr lang="en-US" altLang="zh-CN" sz="7200" b="1" dirty="0">
                  <a:solidFill>
                    <a:srgbClr val="C00000"/>
                  </a:solidFill>
                  <a:latin typeface="微软雅黑" panose="020B0503020204020204" pitchFamily="34" charset="-122"/>
                  <a:ea typeface="微软雅黑" panose="020B0503020204020204" pitchFamily="34" charset="-122"/>
                </a:rPr>
                <a:t>25</a:t>
              </a:r>
              <a:r>
                <a:rPr lang="zh-CN" altLang="en-US" sz="7200" b="1" dirty="0">
                  <a:solidFill>
                    <a:srgbClr val="C00000"/>
                  </a:solidFill>
                  <a:latin typeface="微软雅黑" panose="020B0503020204020204" pitchFamily="34" charset="-122"/>
                  <a:ea typeface="微软雅黑" panose="020B0503020204020204" pitchFamily="34" charset="-122"/>
                </a:rPr>
                <a:t>年</a:t>
              </a:r>
            </a:p>
          </p:txBody>
        </p:sp>
        <p:sp>
          <p:nvSpPr>
            <p:cNvPr id="15" name="文本框 14">
              <a:extLst>
                <a:ext uri="{FF2B5EF4-FFF2-40B4-BE49-F238E27FC236}">
                  <a16:creationId xmlns:a16="http://schemas.microsoft.com/office/drawing/2014/main" id="{117AAE65-0C57-C3AE-D593-86D5C70BFE0D}"/>
                </a:ext>
              </a:extLst>
            </p:cNvPr>
            <p:cNvSpPr txBox="1"/>
            <p:nvPr/>
          </p:nvSpPr>
          <p:spPr>
            <a:xfrm>
              <a:off x="1142347" y="3800808"/>
              <a:ext cx="1802096"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SINCE1999</a:t>
              </a:r>
              <a:endParaRPr lang="zh-CN" altLang="en-US" sz="2400" dirty="0">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7F25D526-32A2-6176-E375-61437035EB1D}"/>
              </a:ext>
            </a:extLst>
          </p:cNvPr>
          <p:cNvGrpSpPr/>
          <p:nvPr/>
        </p:nvGrpSpPr>
        <p:grpSpPr>
          <a:xfrm>
            <a:off x="535945" y="4514839"/>
            <a:ext cx="3169457" cy="1578984"/>
            <a:chOff x="973122" y="2743200"/>
            <a:chExt cx="3169457" cy="1578984"/>
          </a:xfrm>
        </p:grpSpPr>
        <p:sp>
          <p:nvSpPr>
            <p:cNvPr id="18" name="文本框 17">
              <a:extLst>
                <a:ext uri="{FF2B5EF4-FFF2-40B4-BE49-F238E27FC236}">
                  <a16:creationId xmlns:a16="http://schemas.microsoft.com/office/drawing/2014/main" id="{47822C9C-1B1A-D3EC-CAD7-5E9052752DC5}"/>
                </a:ext>
              </a:extLst>
            </p:cNvPr>
            <p:cNvSpPr txBox="1"/>
            <p:nvPr/>
          </p:nvSpPr>
          <p:spPr>
            <a:xfrm>
              <a:off x="973122" y="2743200"/>
              <a:ext cx="3169457" cy="1200329"/>
            </a:xfrm>
            <a:prstGeom prst="rect">
              <a:avLst/>
            </a:prstGeom>
            <a:noFill/>
          </p:spPr>
          <p:txBody>
            <a:bodyPr wrap="none" rtlCol="0">
              <a:spAutoFit/>
            </a:bodyPr>
            <a:lstStyle/>
            <a:p>
              <a:r>
                <a:rPr lang="en-US" altLang="zh-CN" sz="7200" b="1" dirty="0">
                  <a:solidFill>
                    <a:srgbClr val="C00000"/>
                  </a:solidFill>
                  <a:latin typeface="微软雅黑" panose="020B0503020204020204" pitchFamily="34" charset="-122"/>
                  <a:ea typeface="微软雅黑" panose="020B0503020204020204" pitchFamily="34" charset="-122"/>
                </a:rPr>
                <a:t>50</a:t>
              </a:r>
              <a:r>
                <a:rPr lang="zh-CN" altLang="en-US" sz="7200" b="1" dirty="0">
                  <a:solidFill>
                    <a:srgbClr val="C00000"/>
                  </a:solidFill>
                  <a:latin typeface="微软雅黑" panose="020B0503020204020204" pitchFamily="34" charset="-122"/>
                  <a:ea typeface="微软雅黑" panose="020B0503020204020204" pitchFamily="34" charset="-122"/>
                </a:rPr>
                <a:t>余项</a:t>
              </a:r>
            </a:p>
          </p:txBody>
        </p:sp>
        <p:sp>
          <p:nvSpPr>
            <p:cNvPr id="19" name="文本框 18">
              <a:extLst>
                <a:ext uri="{FF2B5EF4-FFF2-40B4-BE49-F238E27FC236}">
                  <a16:creationId xmlns:a16="http://schemas.microsoft.com/office/drawing/2014/main" id="{EE6BAD36-0D39-167D-043F-D3C34E96C6D0}"/>
                </a:ext>
              </a:extLst>
            </p:cNvPr>
            <p:cNvSpPr txBox="1"/>
            <p:nvPr/>
          </p:nvSpPr>
          <p:spPr>
            <a:xfrm>
              <a:off x="1849964" y="3860519"/>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发明专利</a:t>
              </a:r>
            </a:p>
          </p:txBody>
        </p:sp>
      </p:grpSp>
      <p:grpSp>
        <p:nvGrpSpPr>
          <p:cNvPr id="20" name="组合 19">
            <a:extLst>
              <a:ext uri="{FF2B5EF4-FFF2-40B4-BE49-F238E27FC236}">
                <a16:creationId xmlns:a16="http://schemas.microsoft.com/office/drawing/2014/main" id="{BEA0E2F5-420C-A826-9664-81D9275F9C52}"/>
              </a:ext>
            </a:extLst>
          </p:cNvPr>
          <p:cNvGrpSpPr/>
          <p:nvPr/>
        </p:nvGrpSpPr>
        <p:grpSpPr>
          <a:xfrm>
            <a:off x="7967323" y="2215323"/>
            <a:ext cx="3650358" cy="1424084"/>
            <a:chOff x="973122" y="2743200"/>
            <a:chExt cx="3650358" cy="1424084"/>
          </a:xfrm>
        </p:grpSpPr>
        <p:sp>
          <p:nvSpPr>
            <p:cNvPr id="21" name="文本框 20">
              <a:extLst>
                <a:ext uri="{FF2B5EF4-FFF2-40B4-BE49-F238E27FC236}">
                  <a16:creationId xmlns:a16="http://schemas.microsoft.com/office/drawing/2014/main" id="{22B7B131-9076-BC4D-0DA6-655AC96F0EB4}"/>
                </a:ext>
              </a:extLst>
            </p:cNvPr>
            <p:cNvSpPr txBox="1"/>
            <p:nvPr/>
          </p:nvSpPr>
          <p:spPr>
            <a:xfrm>
              <a:off x="973122" y="2743200"/>
              <a:ext cx="3523722" cy="1200329"/>
            </a:xfrm>
            <a:prstGeom prst="rect">
              <a:avLst/>
            </a:prstGeom>
            <a:noFill/>
          </p:spPr>
          <p:txBody>
            <a:bodyPr wrap="none" rtlCol="0">
              <a:spAutoFit/>
            </a:bodyPr>
            <a:lstStyle/>
            <a:p>
              <a:r>
                <a:rPr lang="en-US" altLang="zh-CN" sz="7200" b="1" dirty="0">
                  <a:solidFill>
                    <a:srgbClr val="C00000"/>
                  </a:solidFill>
                  <a:latin typeface="微软雅黑" panose="020B0503020204020204" pitchFamily="34" charset="-122"/>
                  <a:ea typeface="微软雅黑" panose="020B0503020204020204" pitchFamily="34" charset="-122"/>
                </a:rPr>
                <a:t>4</a:t>
              </a:r>
              <a:r>
                <a:rPr lang="zh-CN" altLang="en-US" sz="7200" b="1" dirty="0">
                  <a:solidFill>
                    <a:srgbClr val="C00000"/>
                  </a:solidFill>
                  <a:latin typeface="微软雅黑" panose="020B0503020204020204" pitchFamily="34" charset="-122"/>
                  <a:ea typeface="微软雅黑" panose="020B0503020204020204" pitchFamily="34" charset="-122"/>
                </a:rPr>
                <a:t>个板块</a:t>
              </a:r>
            </a:p>
          </p:txBody>
        </p:sp>
        <p:sp>
          <p:nvSpPr>
            <p:cNvPr id="22" name="文本框 21">
              <a:extLst>
                <a:ext uri="{FF2B5EF4-FFF2-40B4-BE49-F238E27FC236}">
                  <a16:creationId xmlns:a16="http://schemas.microsoft.com/office/drawing/2014/main" id="{630CFF37-AFEC-5364-3F85-187C3E0160AB}"/>
                </a:ext>
              </a:extLst>
            </p:cNvPr>
            <p:cNvSpPr txBox="1"/>
            <p:nvPr/>
          </p:nvSpPr>
          <p:spPr>
            <a:xfrm>
              <a:off x="973122" y="3828730"/>
              <a:ext cx="365035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生物科技 医疗美容 养老康养 再生医学</a:t>
              </a:r>
            </a:p>
          </p:txBody>
        </p:sp>
      </p:grpSp>
      <p:grpSp>
        <p:nvGrpSpPr>
          <p:cNvPr id="23" name="组合 22">
            <a:extLst>
              <a:ext uri="{FF2B5EF4-FFF2-40B4-BE49-F238E27FC236}">
                <a16:creationId xmlns:a16="http://schemas.microsoft.com/office/drawing/2014/main" id="{1A965EF2-4C66-7CFD-5848-63BF0BC94702}"/>
              </a:ext>
            </a:extLst>
          </p:cNvPr>
          <p:cNvGrpSpPr/>
          <p:nvPr/>
        </p:nvGrpSpPr>
        <p:grpSpPr>
          <a:xfrm>
            <a:off x="3383398" y="2875658"/>
            <a:ext cx="3384260" cy="1527497"/>
            <a:chOff x="973122" y="2743200"/>
            <a:chExt cx="3384260" cy="1527497"/>
          </a:xfrm>
        </p:grpSpPr>
        <p:sp>
          <p:nvSpPr>
            <p:cNvPr id="24" name="文本框 23">
              <a:extLst>
                <a:ext uri="{FF2B5EF4-FFF2-40B4-BE49-F238E27FC236}">
                  <a16:creationId xmlns:a16="http://schemas.microsoft.com/office/drawing/2014/main" id="{406A077A-CE16-1E9C-962C-DE04FA0B58F6}"/>
                </a:ext>
              </a:extLst>
            </p:cNvPr>
            <p:cNvSpPr txBox="1"/>
            <p:nvPr/>
          </p:nvSpPr>
          <p:spPr>
            <a:xfrm>
              <a:off x="973122" y="2743200"/>
              <a:ext cx="3384260" cy="1200329"/>
            </a:xfrm>
            <a:prstGeom prst="rect">
              <a:avLst/>
            </a:prstGeom>
            <a:noFill/>
          </p:spPr>
          <p:txBody>
            <a:bodyPr wrap="none" rtlCol="0">
              <a:spAutoFit/>
            </a:bodyPr>
            <a:lstStyle/>
            <a:p>
              <a:r>
                <a:rPr lang="en-US" altLang="zh-CN" sz="7200" b="1" dirty="0">
                  <a:solidFill>
                    <a:srgbClr val="C00000"/>
                  </a:solidFill>
                  <a:latin typeface="微软雅黑" panose="020B0503020204020204" pitchFamily="34" charset="-122"/>
                  <a:ea typeface="微软雅黑" panose="020B0503020204020204" pitchFamily="34" charset="-122"/>
                </a:rPr>
                <a:t>1000</a:t>
              </a:r>
              <a:r>
                <a:rPr lang="zh-CN" altLang="en-US" sz="7200" b="1" dirty="0">
                  <a:solidFill>
                    <a:srgbClr val="C00000"/>
                  </a:solidFill>
                  <a:latin typeface="微软雅黑" panose="020B0503020204020204" pitchFamily="34" charset="-122"/>
                  <a:ea typeface="微软雅黑" panose="020B0503020204020204" pitchFamily="34" charset="-122"/>
                </a:rPr>
                <a:t>名</a:t>
              </a:r>
            </a:p>
          </p:txBody>
        </p:sp>
        <p:sp>
          <p:nvSpPr>
            <p:cNvPr id="25" name="文本框 24">
              <a:extLst>
                <a:ext uri="{FF2B5EF4-FFF2-40B4-BE49-F238E27FC236}">
                  <a16:creationId xmlns:a16="http://schemas.microsoft.com/office/drawing/2014/main" id="{91754189-9951-730A-B34F-09BFF9CDACBD}"/>
                </a:ext>
              </a:extLst>
            </p:cNvPr>
            <p:cNvSpPr txBox="1"/>
            <p:nvPr/>
          </p:nvSpPr>
          <p:spPr>
            <a:xfrm>
              <a:off x="1957366" y="3809032"/>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员工总数</a:t>
              </a:r>
            </a:p>
          </p:txBody>
        </p:sp>
      </p:grpSp>
      <p:grpSp>
        <p:nvGrpSpPr>
          <p:cNvPr id="26" name="组合 25">
            <a:extLst>
              <a:ext uri="{FF2B5EF4-FFF2-40B4-BE49-F238E27FC236}">
                <a16:creationId xmlns:a16="http://schemas.microsoft.com/office/drawing/2014/main" id="{503C09C4-6376-A7C0-8EE6-F781303D3F6A}"/>
              </a:ext>
            </a:extLst>
          </p:cNvPr>
          <p:cNvGrpSpPr/>
          <p:nvPr/>
        </p:nvGrpSpPr>
        <p:grpSpPr>
          <a:xfrm>
            <a:off x="9897772" y="4357873"/>
            <a:ext cx="1677062" cy="1405428"/>
            <a:chOff x="973122" y="2743200"/>
            <a:chExt cx="1677062" cy="1405428"/>
          </a:xfrm>
        </p:grpSpPr>
        <p:sp>
          <p:nvSpPr>
            <p:cNvPr id="27" name="文本框 26">
              <a:extLst>
                <a:ext uri="{FF2B5EF4-FFF2-40B4-BE49-F238E27FC236}">
                  <a16:creationId xmlns:a16="http://schemas.microsoft.com/office/drawing/2014/main" id="{34C320A8-600D-1F06-348F-60F942F2832D}"/>
                </a:ext>
              </a:extLst>
            </p:cNvPr>
            <p:cNvSpPr txBox="1"/>
            <p:nvPr/>
          </p:nvSpPr>
          <p:spPr>
            <a:xfrm>
              <a:off x="973122" y="2743200"/>
              <a:ext cx="1677062" cy="1200329"/>
            </a:xfrm>
            <a:prstGeom prst="rect">
              <a:avLst/>
            </a:prstGeom>
            <a:noFill/>
          </p:spPr>
          <p:txBody>
            <a:bodyPr wrap="none" rtlCol="0">
              <a:spAutoFit/>
            </a:bodyPr>
            <a:lstStyle/>
            <a:p>
              <a:r>
                <a:rPr lang="en-US" altLang="zh-CN" sz="7200" b="1" dirty="0">
                  <a:solidFill>
                    <a:srgbClr val="C00000"/>
                  </a:solidFill>
                  <a:latin typeface="微软雅黑" panose="020B0503020204020204" pitchFamily="34" charset="-122"/>
                  <a:ea typeface="微软雅黑" panose="020B0503020204020204" pitchFamily="34" charset="-122"/>
                </a:rPr>
                <a:t>2</a:t>
              </a:r>
              <a:r>
                <a:rPr lang="zh-CN" altLang="en-US" sz="7200" b="1" dirty="0">
                  <a:solidFill>
                    <a:srgbClr val="C00000"/>
                  </a:solidFill>
                  <a:latin typeface="微软雅黑" panose="020B0503020204020204" pitchFamily="34" charset="-122"/>
                  <a:ea typeface="微软雅黑" panose="020B0503020204020204" pitchFamily="34" charset="-122"/>
                </a:rPr>
                <a:t>个</a:t>
              </a:r>
            </a:p>
          </p:txBody>
        </p:sp>
        <p:sp>
          <p:nvSpPr>
            <p:cNvPr id="28" name="文本框 27">
              <a:extLst>
                <a:ext uri="{FF2B5EF4-FFF2-40B4-BE49-F238E27FC236}">
                  <a16:creationId xmlns:a16="http://schemas.microsoft.com/office/drawing/2014/main" id="{6F787909-4F2F-7A8F-926E-E1A68412AB9D}"/>
                </a:ext>
              </a:extLst>
            </p:cNvPr>
            <p:cNvSpPr txBox="1"/>
            <p:nvPr/>
          </p:nvSpPr>
          <p:spPr>
            <a:xfrm>
              <a:off x="973122" y="3810074"/>
              <a:ext cx="162095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国家级生产基地</a:t>
              </a:r>
            </a:p>
          </p:txBody>
        </p:sp>
      </p:grpSp>
      <p:grpSp>
        <p:nvGrpSpPr>
          <p:cNvPr id="29" name="组合 28">
            <a:extLst>
              <a:ext uri="{FF2B5EF4-FFF2-40B4-BE49-F238E27FC236}">
                <a16:creationId xmlns:a16="http://schemas.microsoft.com/office/drawing/2014/main" id="{10675D75-629A-DEB3-0C95-30EA6474CF71}"/>
              </a:ext>
            </a:extLst>
          </p:cNvPr>
          <p:cNvGrpSpPr/>
          <p:nvPr/>
        </p:nvGrpSpPr>
        <p:grpSpPr>
          <a:xfrm>
            <a:off x="5783414" y="4661054"/>
            <a:ext cx="3169457" cy="1580750"/>
            <a:chOff x="973122" y="2743200"/>
            <a:chExt cx="3169457" cy="1580750"/>
          </a:xfrm>
        </p:grpSpPr>
        <p:sp>
          <p:nvSpPr>
            <p:cNvPr id="30" name="文本框 29">
              <a:extLst>
                <a:ext uri="{FF2B5EF4-FFF2-40B4-BE49-F238E27FC236}">
                  <a16:creationId xmlns:a16="http://schemas.microsoft.com/office/drawing/2014/main" id="{9326F7AD-11F1-14B7-676B-CD041E7C96F5}"/>
                </a:ext>
              </a:extLst>
            </p:cNvPr>
            <p:cNvSpPr txBox="1"/>
            <p:nvPr/>
          </p:nvSpPr>
          <p:spPr>
            <a:xfrm>
              <a:off x="973122" y="2743200"/>
              <a:ext cx="3169457" cy="1200329"/>
            </a:xfrm>
            <a:prstGeom prst="rect">
              <a:avLst/>
            </a:prstGeom>
            <a:noFill/>
          </p:spPr>
          <p:txBody>
            <a:bodyPr wrap="none" rtlCol="0">
              <a:spAutoFit/>
            </a:bodyPr>
            <a:lstStyle/>
            <a:p>
              <a:r>
                <a:rPr lang="zh-CN" altLang="en-US" sz="7200" b="1" dirty="0">
                  <a:solidFill>
                    <a:srgbClr val="C00000"/>
                  </a:solidFill>
                  <a:latin typeface="微软雅黑" panose="020B0503020204020204" pitchFamily="34" charset="-122"/>
                  <a:ea typeface="微软雅黑" panose="020B0503020204020204" pitchFamily="34" charset="-122"/>
                </a:rPr>
                <a:t>第</a:t>
              </a:r>
              <a:r>
                <a:rPr lang="en-US" altLang="zh-CN" sz="7200" b="1" dirty="0">
                  <a:solidFill>
                    <a:srgbClr val="C00000"/>
                  </a:solidFill>
                  <a:latin typeface="微软雅黑" panose="020B0503020204020204" pitchFamily="34" charset="-122"/>
                  <a:ea typeface="微软雅黑" panose="020B0503020204020204" pitchFamily="34" charset="-122"/>
                </a:rPr>
                <a:t>57</a:t>
              </a:r>
              <a:r>
                <a:rPr lang="zh-CN" altLang="en-US" sz="7200" b="1" dirty="0">
                  <a:solidFill>
                    <a:srgbClr val="C00000"/>
                  </a:solidFill>
                  <a:latin typeface="微软雅黑" panose="020B0503020204020204" pitchFamily="34" charset="-122"/>
                  <a:ea typeface="微软雅黑" panose="020B0503020204020204" pitchFamily="34" charset="-122"/>
                </a:rPr>
                <a:t>家</a:t>
              </a:r>
            </a:p>
          </p:txBody>
        </p:sp>
        <p:sp>
          <p:nvSpPr>
            <p:cNvPr id="31" name="文本框 30">
              <a:extLst>
                <a:ext uri="{FF2B5EF4-FFF2-40B4-BE49-F238E27FC236}">
                  <a16:creationId xmlns:a16="http://schemas.microsoft.com/office/drawing/2014/main" id="{9FD44544-F00A-A303-7AFF-E2798C94C1B0}"/>
                </a:ext>
              </a:extLst>
            </p:cNvPr>
            <p:cNvSpPr txBox="1"/>
            <p:nvPr/>
          </p:nvSpPr>
          <p:spPr>
            <a:xfrm>
              <a:off x="1388299" y="3862285"/>
              <a:ext cx="233910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直销经营许可证</a:t>
              </a:r>
            </a:p>
          </p:txBody>
        </p:sp>
      </p:grpSp>
    </p:spTree>
    <p:extLst>
      <p:ext uri="{BB962C8B-B14F-4D97-AF65-F5344CB8AC3E}">
        <p14:creationId xmlns:p14="http://schemas.microsoft.com/office/powerpoint/2010/main" val="4043599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8987A0-4BB8-F606-9CCE-9F808B317537}"/>
              </a:ext>
            </a:extLst>
          </p:cNvPr>
          <p:cNvPicPr>
            <a:picLocks noChangeAspect="1"/>
          </p:cNvPicPr>
          <p:nvPr/>
        </p:nvPicPr>
        <p:blipFill>
          <a:blip r:embed="rId2"/>
          <a:stretch>
            <a:fillRect/>
          </a:stretch>
        </p:blipFill>
        <p:spPr>
          <a:xfrm>
            <a:off x="3272076" y="375666"/>
            <a:ext cx="5647847" cy="6106667"/>
          </a:xfrm>
          <a:prstGeom prst="rect">
            <a:avLst/>
          </a:prstGeom>
        </p:spPr>
      </p:pic>
      <p:pic>
        <p:nvPicPr>
          <p:cNvPr id="3" name="图片 2" descr="形状&#10;&#10;描述已自动生成">
            <a:extLst>
              <a:ext uri="{FF2B5EF4-FFF2-40B4-BE49-F238E27FC236}">
                <a16:creationId xmlns:a16="http://schemas.microsoft.com/office/drawing/2014/main" id="{8E85886E-6211-78B7-4822-0BB9D9436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802" y="375666"/>
            <a:ext cx="1793057" cy="1793057"/>
          </a:xfrm>
          <a:prstGeom prst="rect">
            <a:avLst/>
          </a:prstGeom>
        </p:spPr>
      </p:pic>
    </p:spTree>
    <p:extLst>
      <p:ext uri="{BB962C8B-B14F-4D97-AF65-F5344CB8AC3E}">
        <p14:creationId xmlns:p14="http://schemas.microsoft.com/office/powerpoint/2010/main" val="239901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3E70D89-FBCE-8123-766A-E1AB08F24126}"/>
              </a:ext>
            </a:extLst>
          </p:cNvPr>
          <p:cNvPicPr>
            <a:picLocks noChangeAspect="1"/>
          </p:cNvPicPr>
          <p:nvPr/>
        </p:nvPicPr>
        <p:blipFill>
          <a:blip r:embed="rId2"/>
          <a:stretch>
            <a:fillRect/>
          </a:stretch>
        </p:blipFill>
        <p:spPr>
          <a:xfrm>
            <a:off x="5662132" y="1476755"/>
            <a:ext cx="6072424" cy="2877861"/>
          </a:xfrm>
          <a:prstGeom prst="rect">
            <a:avLst/>
          </a:prstGeom>
        </p:spPr>
      </p:pic>
      <p:pic>
        <p:nvPicPr>
          <p:cNvPr id="8" name="图片 7">
            <a:extLst>
              <a:ext uri="{FF2B5EF4-FFF2-40B4-BE49-F238E27FC236}">
                <a16:creationId xmlns:a16="http://schemas.microsoft.com/office/drawing/2014/main" id="{D594918D-1E93-7D73-CD86-0607CC161E61}"/>
              </a:ext>
            </a:extLst>
          </p:cNvPr>
          <p:cNvPicPr>
            <a:picLocks noChangeAspect="1"/>
          </p:cNvPicPr>
          <p:nvPr/>
        </p:nvPicPr>
        <p:blipFill>
          <a:blip r:embed="rId3"/>
          <a:stretch>
            <a:fillRect/>
          </a:stretch>
        </p:blipFill>
        <p:spPr>
          <a:xfrm>
            <a:off x="423705" y="0"/>
            <a:ext cx="5238427" cy="6858000"/>
          </a:xfrm>
          <a:prstGeom prst="rect">
            <a:avLst/>
          </a:prstGeom>
        </p:spPr>
      </p:pic>
      <p:pic>
        <p:nvPicPr>
          <p:cNvPr id="2" name="图片 1" descr="形状&#10;&#10;描述已自动生成">
            <a:extLst>
              <a:ext uri="{FF2B5EF4-FFF2-40B4-BE49-F238E27FC236}">
                <a16:creationId xmlns:a16="http://schemas.microsoft.com/office/drawing/2014/main" id="{D4189199-8323-7A35-2A69-937A60B79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1103" y="0"/>
            <a:ext cx="1533398" cy="1533398"/>
          </a:xfrm>
          <a:prstGeom prst="rect">
            <a:avLst/>
          </a:prstGeom>
        </p:spPr>
      </p:pic>
      <p:pic>
        <p:nvPicPr>
          <p:cNvPr id="4" name="图片 3">
            <a:extLst>
              <a:ext uri="{FF2B5EF4-FFF2-40B4-BE49-F238E27FC236}">
                <a16:creationId xmlns:a16="http://schemas.microsoft.com/office/drawing/2014/main" id="{25296720-04AC-6D77-304C-18F0A8D8A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4271" y="4492726"/>
            <a:ext cx="2730910" cy="2048183"/>
          </a:xfrm>
          <a:prstGeom prst="rect">
            <a:avLst/>
          </a:prstGeom>
        </p:spPr>
      </p:pic>
      <p:pic>
        <p:nvPicPr>
          <p:cNvPr id="7" name="图片 6">
            <a:extLst>
              <a:ext uri="{FF2B5EF4-FFF2-40B4-BE49-F238E27FC236}">
                <a16:creationId xmlns:a16="http://schemas.microsoft.com/office/drawing/2014/main" id="{7A9E669B-AAC2-C169-BC83-4970050C8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8343" y="4492726"/>
            <a:ext cx="2597481" cy="2048183"/>
          </a:xfrm>
          <a:prstGeom prst="rect">
            <a:avLst/>
          </a:prstGeom>
        </p:spPr>
      </p:pic>
    </p:spTree>
    <p:extLst>
      <p:ext uri="{BB962C8B-B14F-4D97-AF65-F5344CB8AC3E}">
        <p14:creationId xmlns:p14="http://schemas.microsoft.com/office/powerpoint/2010/main" val="423219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3838622"/>
            <a:ext cx="11909676" cy="303006"/>
            <a:chOff x="0" y="4085510"/>
            <a:chExt cx="11909676" cy="303006"/>
          </a:xfrm>
        </p:grpSpPr>
        <p:cxnSp>
          <p:nvCxnSpPr>
            <p:cNvPr id="33" name="直接连接符 32"/>
            <p:cNvCxnSpPr/>
            <p:nvPr/>
          </p:nvCxnSpPr>
          <p:spPr>
            <a:xfrm>
              <a:off x="0" y="4237013"/>
              <a:ext cx="11715078" cy="0"/>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sp>
          <p:nvSpPr>
            <p:cNvPr id="35" name="等腰三角形 34"/>
            <p:cNvSpPr/>
            <p:nvPr/>
          </p:nvSpPr>
          <p:spPr>
            <a:xfrm rot="5400000">
              <a:off x="11618324" y="4097164"/>
              <a:ext cx="303006" cy="279698"/>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4155752" y="1191947"/>
            <a:ext cx="3877986" cy="646331"/>
          </a:xfrm>
          <a:prstGeom prst="rect">
            <a:avLst/>
          </a:prstGeom>
        </p:spPr>
        <p:txBody>
          <a:bodyPr wrap="none">
            <a:spAutoFit/>
          </a:bodyPr>
          <a:lstStyle/>
          <a:p>
            <a:pPr algn="ctr"/>
            <a:r>
              <a:rPr lang="zh-CN" altLang="en-US" sz="3600" b="1" dirty="0">
                <a:solidFill>
                  <a:schemeClr val="tx1">
                    <a:lumMod val="85000"/>
                    <a:lumOff val="15000"/>
                  </a:schemeClr>
                </a:solidFill>
                <a:latin typeface="Agency FB" panose="020B0503020202020204" pitchFamily="34" charset="0"/>
                <a:ea typeface="+mj-ea"/>
                <a:sym typeface="+mn-lt"/>
              </a:rPr>
              <a:t>人类科技革命进程</a:t>
            </a:r>
            <a:endParaRPr lang="en-US" altLang="zh-CN" sz="3600" b="1" dirty="0">
              <a:solidFill>
                <a:schemeClr val="tx1">
                  <a:lumMod val="85000"/>
                  <a:lumOff val="15000"/>
                </a:schemeClr>
              </a:solidFill>
              <a:latin typeface="Agency FB" panose="020B0503020202020204" pitchFamily="34" charset="0"/>
              <a:ea typeface="+mj-ea"/>
              <a:sym typeface="+mn-lt"/>
            </a:endParaRPr>
          </a:p>
        </p:txBody>
      </p:sp>
      <p:sp>
        <p:nvSpPr>
          <p:cNvPr id="6" name="椭圆 5"/>
          <p:cNvSpPr/>
          <p:nvPr/>
        </p:nvSpPr>
        <p:spPr>
          <a:xfrm>
            <a:off x="946063" y="2414707"/>
            <a:ext cx="1629016" cy="1629016"/>
          </a:xfrm>
          <a:prstGeom prst="ellipse">
            <a:avLst/>
          </a:prstGeom>
          <a:solidFill>
            <a:srgbClr val="46B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45955" y="2522283"/>
            <a:ext cx="1419626" cy="1419626"/>
          </a:xfrm>
          <a:prstGeom prst="ellipse">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389131" y="3626179"/>
            <a:ext cx="733274" cy="733274"/>
            <a:chOff x="1749353" y="3626179"/>
            <a:chExt cx="733274" cy="733274"/>
          </a:xfrm>
        </p:grpSpPr>
        <p:sp>
          <p:nvSpPr>
            <p:cNvPr id="9" name="椭圆 8"/>
            <p:cNvSpPr/>
            <p:nvPr/>
          </p:nvSpPr>
          <p:spPr>
            <a:xfrm>
              <a:off x="1749353" y="3626179"/>
              <a:ext cx="733274" cy="733274"/>
            </a:xfrm>
            <a:prstGeom prst="ellipse">
              <a:avLst/>
            </a:prstGeom>
            <a:solidFill>
              <a:schemeClr val="bg1"/>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818472" y="3697737"/>
              <a:ext cx="595035" cy="584775"/>
            </a:xfrm>
            <a:prstGeom prst="rect">
              <a:avLst/>
            </a:prstGeom>
          </p:spPr>
          <p:txBody>
            <a:bodyPr wrap="none">
              <a:spAutoFit/>
            </a:bodyPr>
            <a:lstStyle/>
            <a:p>
              <a:pPr algn="ctr"/>
              <a:r>
                <a:rPr lang="zh-CN" altLang="en-US" sz="1600" b="1" dirty="0">
                  <a:solidFill>
                    <a:srgbClr val="46B3EB"/>
                  </a:solidFill>
                  <a:latin typeface="Agency FB" panose="020B0503020202020204" pitchFamily="34" charset="0"/>
                  <a:ea typeface="+mj-ea"/>
                  <a:sym typeface="+mn-lt"/>
                </a:rPr>
                <a:t>工业</a:t>
              </a:r>
              <a:endParaRPr lang="en-US" altLang="zh-CN" sz="1600" b="1" dirty="0">
                <a:solidFill>
                  <a:srgbClr val="46B3EB"/>
                </a:solidFill>
                <a:latin typeface="Agency FB" panose="020B0503020202020204" pitchFamily="34" charset="0"/>
                <a:ea typeface="+mj-ea"/>
                <a:sym typeface="+mn-lt"/>
              </a:endParaRPr>
            </a:p>
            <a:p>
              <a:pPr algn="ctr"/>
              <a:r>
                <a:rPr lang="zh-CN" altLang="en-US" sz="1600" b="1" dirty="0">
                  <a:solidFill>
                    <a:srgbClr val="46B3EB"/>
                  </a:solidFill>
                  <a:latin typeface="Agency FB" panose="020B0503020202020204" pitchFamily="34" charset="0"/>
                  <a:ea typeface="+mj-ea"/>
                  <a:sym typeface="+mn-lt"/>
                </a:rPr>
                <a:t>革命</a:t>
              </a:r>
              <a:endParaRPr lang="en-US" altLang="zh-CN" sz="1600" b="1" dirty="0">
                <a:solidFill>
                  <a:srgbClr val="46B3EB"/>
                </a:solidFill>
                <a:latin typeface="Agency FB" panose="020B0503020202020204" pitchFamily="34" charset="0"/>
                <a:ea typeface="+mj-ea"/>
                <a:sym typeface="+mn-lt"/>
              </a:endParaRPr>
            </a:p>
          </p:txBody>
        </p:sp>
      </p:grpSp>
      <p:sp>
        <p:nvSpPr>
          <p:cNvPr id="12" name="椭圆 11"/>
          <p:cNvSpPr/>
          <p:nvPr/>
        </p:nvSpPr>
        <p:spPr>
          <a:xfrm>
            <a:off x="2959556" y="4026416"/>
            <a:ext cx="1629016" cy="1629016"/>
          </a:xfrm>
          <a:prstGeom prst="ellipse">
            <a:avLst/>
          </a:prstGeom>
          <a:solidFill>
            <a:srgbClr val="F55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59448" y="4133992"/>
            <a:ext cx="1419626" cy="1419626"/>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398885" y="3626179"/>
            <a:ext cx="733274" cy="733274"/>
            <a:chOff x="1749353" y="3626179"/>
            <a:chExt cx="733274" cy="733274"/>
          </a:xfrm>
        </p:grpSpPr>
        <p:sp>
          <p:nvSpPr>
            <p:cNvPr id="15" name="椭圆 14"/>
            <p:cNvSpPr/>
            <p:nvPr/>
          </p:nvSpPr>
          <p:spPr>
            <a:xfrm>
              <a:off x="1749353" y="3626179"/>
              <a:ext cx="733274" cy="733274"/>
            </a:xfrm>
            <a:prstGeom prst="ellipse">
              <a:avLst/>
            </a:prstGeom>
            <a:solidFill>
              <a:schemeClr val="bg1"/>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18472" y="3697737"/>
              <a:ext cx="595035" cy="584775"/>
            </a:xfrm>
            <a:prstGeom prst="rect">
              <a:avLst/>
            </a:prstGeom>
          </p:spPr>
          <p:txBody>
            <a:bodyPr wrap="none">
              <a:spAutoFit/>
            </a:bodyPr>
            <a:lstStyle/>
            <a:p>
              <a:pPr algn="ctr"/>
              <a:r>
                <a:rPr lang="zh-CN" altLang="en-US" sz="1600" b="1" dirty="0">
                  <a:solidFill>
                    <a:srgbClr val="F55A2A"/>
                  </a:solidFill>
                  <a:latin typeface="Agency FB" panose="020B0503020202020204" pitchFamily="34" charset="0"/>
                  <a:ea typeface="+mj-ea"/>
                  <a:sym typeface="+mn-lt"/>
                </a:rPr>
                <a:t>电力</a:t>
              </a:r>
              <a:endParaRPr lang="en-US" altLang="zh-CN" sz="1600" b="1" dirty="0">
                <a:solidFill>
                  <a:srgbClr val="F55A2A"/>
                </a:solidFill>
                <a:latin typeface="Agency FB" panose="020B0503020202020204" pitchFamily="34" charset="0"/>
                <a:ea typeface="+mj-ea"/>
                <a:sym typeface="+mn-lt"/>
              </a:endParaRPr>
            </a:p>
            <a:p>
              <a:pPr algn="ctr"/>
              <a:r>
                <a:rPr lang="zh-CN" altLang="en-US" sz="1600" b="1" dirty="0">
                  <a:solidFill>
                    <a:srgbClr val="F55A2A"/>
                  </a:solidFill>
                  <a:latin typeface="Agency FB" panose="020B0503020202020204" pitchFamily="34" charset="0"/>
                  <a:ea typeface="+mj-ea"/>
                  <a:sym typeface="+mn-lt"/>
                </a:rPr>
                <a:t>革命</a:t>
              </a:r>
              <a:endParaRPr lang="en-US" altLang="zh-CN" sz="1600" b="1" dirty="0">
                <a:solidFill>
                  <a:srgbClr val="F55A2A"/>
                </a:solidFill>
                <a:latin typeface="Agency FB" panose="020B0503020202020204" pitchFamily="34" charset="0"/>
                <a:ea typeface="+mj-ea"/>
                <a:sym typeface="+mn-lt"/>
              </a:endParaRPr>
            </a:p>
          </p:txBody>
        </p:sp>
      </p:grpSp>
      <p:sp>
        <p:nvSpPr>
          <p:cNvPr id="17" name="椭圆 16"/>
          <p:cNvSpPr/>
          <p:nvPr/>
        </p:nvSpPr>
        <p:spPr>
          <a:xfrm>
            <a:off x="4918403" y="2414707"/>
            <a:ext cx="1629016" cy="1629016"/>
          </a:xfrm>
          <a:prstGeom prst="ellipse">
            <a:avLst/>
          </a:prstGeom>
          <a:solidFill>
            <a:srgbClr val="FABB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018295" y="2522283"/>
            <a:ext cx="1419626" cy="1419626"/>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5337792" y="3626179"/>
            <a:ext cx="800219" cy="733274"/>
            <a:chOff x="1725674" y="3626179"/>
            <a:chExt cx="800219" cy="733274"/>
          </a:xfrm>
        </p:grpSpPr>
        <p:sp>
          <p:nvSpPr>
            <p:cNvPr id="20" name="椭圆 19"/>
            <p:cNvSpPr/>
            <p:nvPr/>
          </p:nvSpPr>
          <p:spPr>
            <a:xfrm>
              <a:off x="1749353" y="3626179"/>
              <a:ext cx="733274" cy="733274"/>
            </a:xfrm>
            <a:prstGeom prst="ellipse">
              <a:avLst/>
            </a:prstGeom>
            <a:solidFill>
              <a:schemeClr val="bg1"/>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725674" y="3739007"/>
              <a:ext cx="800219" cy="584775"/>
            </a:xfrm>
            <a:prstGeom prst="rect">
              <a:avLst/>
            </a:prstGeom>
          </p:spPr>
          <p:txBody>
            <a:bodyPr wrap="none">
              <a:spAutoFit/>
            </a:bodyPr>
            <a:lstStyle/>
            <a:p>
              <a:pPr algn="ctr"/>
              <a:r>
                <a:rPr lang="zh-CN" altLang="en-US" sz="1600" b="1" dirty="0">
                  <a:solidFill>
                    <a:srgbClr val="FABB24"/>
                  </a:solidFill>
                  <a:latin typeface="Agency FB" panose="020B0503020202020204" pitchFamily="34" charset="0"/>
                  <a:ea typeface="+mj-ea"/>
                  <a:sym typeface="+mn-lt"/>
                </a:rPr>
                <a:t>计算机</a:t>
              </a:r>
              <a:endParaRPr lang="en-US" altLang="zh-CN" sz="1600" b="1" dirty="0">
                <a:solidFill>
                  <a:srgbClr val="FABB24"/>
                </a:solidFill>
                <a:latin typeface="Agency FB" panose="020B0503020202020204" pitchFamily="34" charset="0"/>
                <a:ea typeface="+mj-ea"/>
                <a:sym typeface="+mn-lt"/>
              </a:endParaRPr>
            </a:p>
            <a:p>
              <a:pPr algn="ctr"/>
              <a:r>
                <a:rPr lang="zh-CN" altLang="en-US" sz="1600" b="1" dirty="0">
                  <a:solidFill>
                    <a:srgbClr val="FABB24"/>
                  </a:solidFill>
                  <a:latin typeface="Agency FB" panose="020B0503020202020204" pitchFamily="34" charset="0"/>
                  <a:ea typeface="+mj-ea"/>
                  <a:sym typeface="+mn-lt"/>
                </a:rPr>
                <a:t>革命</a:t>
              </a:r>
              <a:endParaRPr lang="en-US" altLang="zh-CN" sz="1600" b="1" dirty="0">
                <a:solidFill>
                  <a:srgbClr val="FABB24"/>
                </a:solidFill>
                <a:latin typeface="Agency FB" panose="020B0503020202020204" pitchFamily="34" charset="0"/>
                <a:ea typeface="+mj-ea"/>
                <a:sym typeface="+mn-lt"/>
              </a:endParaRPr>
            </a:p>
          </p:txBody>
        </p:sp>
      </p:grpSp>
      <p:sp>
        <p:nvSpPr>
          <p:cNvPr id="22" name="椭圆 21"/>
          <p:cNvSpPr/>
          <p:nvPr/>
        </p:nvSpPr>
        <p:spPr>
          <a:xfrm>
            <a:off x="6914779" y="4026416"/>
            <a:ext cx="1629016" cy="1629016"/>
          </a:xfrm>
          <a:prstGeom prst="ellipse">
            <a:avLst/>
          </a:prstGeom>
          <a:solidFill>
            <a:srgbClr val="8DD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014671" y="4133992"/>
            <a:ext cx="1419626" cy="1419626"/>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7354108" y="3626179"/>
            <a:ext cx="733274" cy="733274"/>
            <a:chOff x="1749353" y="3626179"/>
            <a:chExt cx="733274" cy="733274"/>
          </a:xfrm>
        </p:grpSpPr>
        <p:sp>
          <p:nvSpPr>
            <p:cNvPr id="25" name="椭圆 24"/>
            <p:cNvSpPr/>
            <p:nvPr/>
          </p:nvSpPr>
          <p:spPr>
            <a:xfrm>
              <a:off x="1749353" y="3626179"/>
              <a:ext cx="733274" cy="733274"/>
            </a:xfrm>
            <a:prstGeom prst="ellipse">
              <a:avLst/>
            </a:prstGeom>
            <a:solidFill>
              <a:schemeClr val="bg1"/>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816412" y="3697737"/>
              <a:ext cx="595035" cy="584775"/>
            </a:xfrm>
            <a:prstGeom prst="rect">
              <a:avLst/>
            </a:prstGeom>
          </p:spPr>
          <p:txBody>
            <a:bodyPr wrap="none">
              <a:spAutoFit/>
            </a:bodyPr>
            <a:lstStyle/>
            <a:p>
              <a:pPr algn="ctr"/>
              <a:r>
                <a:rPr lang="zh-CN" altLang="en-US" sz="1600" b="1" dirty="0">
                  <a:solidFill>
                    <a:srgbClr val="8DDB25"/>
                  </a:solidFill>
                  <a:latin typeface="Agency FB" panose="020B0503020202020204" pitchFamily="34" charset="0"/>
                  <a:ea typeface="+mj-ea"/>
                  <a:sym typeface="+mn-lt"/>
                </a:rPr>
                <a:t>信息</a:t>
              </a:r>
              <a:endParaRPr lang="en-US" altLang="zh-CN" sz="1600" b="1" dirty="0">
                <a:solidFill>
                  <a:srgbClr val="8DDB25"/>
                </a:solidFill>
                <a:latin typeface="Agency FB" panose="020B0503020202020204" pitchFamily="34" charset="0"/>
                <a:ea typeface="+mj-ea"/>
                <a:sym typeface="+mn-lt"/>
              </a:endParaRPr>
            </a:p>
            <a:p>
              <a:pPr algn="ctr"/>
              <a:r>
                <a:rPr lang="zh-CN" altLang="en-US" sz="1600" b="1" dirty="0">
                  <a:solidFill>
                    <a:srgbClr val="8DDB25"/>
                  </a:solidFill>
                  <a:latin typeface="Agency FB" panose="020B0503020202020204" pitchFamily="34" charset="0"/>
                  <a:ea typeface="+mj-ea"/>
                  <a:sym typeface="+mn-lt"/>
                </a:rPr>
                <a:t>革命</a:t>
              </a:r>
              <a:endParaRPr lang="en-US" altLang="zh-CN" sz="1600" b="1" dirty="0">
                <a:solidFill>
                  <a:srgbClr val="8DDB25"/>
                </a:solidFill>
                <a:latin typeface="Agency FB" panose="020B0503020202020204" pitchFamily="34" charset="0"/>
                <a:ea typeface="+mj-ea"/>
                <a:sym typeface="+mn-lt"/>
              </a:endParaRPr>
            </a:p>
          </p:txBody>
        </p:sp>
      </p:grpSp>
      <p:sp>
        <p:nvSpPr>
          <p:cNvPr id="27" name="椭圆 26"/>
          <p:cNvSpPr/>
          <p:nvPr/>
        </p:nvSpPr>
        <p:spPr>
          <a:xfrm>
            <a:off x="8911155" y="2414707"/>
            <a:ext cx="1629016" cy="1629016"/>
          </a:xfrm>
          <a:prstGeom prst="ellipse">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011047" y="2522283"/>
            <a:ext cx="1419626" cy="1419626"/>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9363829" y="3563500"/>
            <a:ext cx="832227" cy="832226"/>
            <a:chOff x="1749353" y="3626180"/>
            <a:chExt cx="733274" cy="733274"/>
          </a:xfrm>
        </p:grpSpPr>
        <p:sp>
          <p:nvSpPr>
            <p:cNvPr id="30" name="椭圆 29"/>
            <p:cNvSpPr/>
            <p:nvPr/>
          </p:nvSpPr>
          <p:spPr>
            <a:xfrm>
              <a:off x="1749353" y="3626180"/>
              <a:ext cx="733274" cy="733274"/>
            </a:xfrm>
            <a:prstGeom prst="ellipse">
              <a:avLst/>
            </a:prstGeom>
            <a:solidFill>
              <a:schemeClr val="bg1"/>
            </a:solidFill>
            <a:ln w="381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858548" y="3735194"/>
              <a:ext cx="524284" cy="515245"/>
            </a:xfrm>
            <a:prstGeom prst="rect">
              <a:avLst/>
            </a:prstGeom>
          </p:spPr>
          <p:txBody>
            <a:bodyPr wrap="none">
              <a:spAutoFit/>
            </a:bodyPr>
            <a:lstStyle/>
            <a:p>
              <a:pPr algn="ctr"/>
              <a:r>
                <a:rPr lang="zh-CN" altLang="en-US" sz="1600" b="1" dirty="0">
                  <a:solidFill>
                    <a:srgbClr val="44546B"/>
                  </a:solidFill>
                  <a:latin typeface="Agency FB" panose="020B0503020202020204" pitchFamily="34" charset="0"/>
                  <a:ea typeface="+mj-ea"/>
                  <a:sym typeface="+mn-lt"/>
                </a:rPr>
                <a:t>健康</a:t>
              </a:r>
              <a:endParaRPr lang="en-US" altLang="zh-CN" sz="1600" b="1" dirty="0">
                <a:solidFill>
                  <a:srgbClr val="44546B"/>
                </a:solidFill>
                <a:latin typeface="Agency FB" panose="020B0503020202020204" pitchFamily="34" charset="0"/>
                <a:ea typeface="+mj-ea"/>
                <a:sym typeface="+mn-lt"/>
              </a:endParaRPr>
            </a:p>
            <a:p>
              <a:pPr algn="ctr"/>
              <a:r>
                <a:rPr lang="zh-CN" altLang="en-US" sz="1600" b="1" dirty="0">
                  <a:solidFill>
                    <a:srgbClr val="44546B"/>
                  </a:solidFill>
                  <a:latin typeface="Agency FB" panose="020B0503020202020204" pitchFamily="34" charset="0"/>
                  <a:ea typeface="+mj-ea"/>
                  <a:sym typeface="+mn-lt"/>
                </a:rPr>
                <a:t>革命</a:t>
              </a:r>
              <a:endParaRPr lang="en-US" altLang="zh-CN" sz="1600" b="1" dirty="0">
                <a:solidFill>
                  <a:srgbClr val="44546B"/>
                </a:solidFill>
                <a:latin typeface="Agency FB" panose="020B0503020202020204" pitchFamily="34" charset="0"/>
                <a:ea typeface="+mj-ea"/>
                <a:sym typeface="+mn-lt"/>
              </a:endParaRPr>
            </a:p>
          </p:txBody>
        </p:sp>
      </p:grpSp>
      <p:sp>
        <p:nvSpPr>
          <p:cNvPr id="37" name="矩形 36"/>
          <p:cNvSpPr/>
          <p:nvPr/>
        </p:nvSpPr>
        <p:spPr>
          <a:xfrm>
            <a:off x="900359" y="4488848"/>
            <a:ext cx="1817639" cy="892552"/>
          </a:xfrm>
          <a:prstGeom prst="rect">
            <a:avLst/>
          </a:prstGeom>
        </p:spPr>
        <p:txBody>
          <a:bodyPr wrap="square">
            <a:spAutoFit/>
          </a:bodyPr>
          <a:lstStyle/>
          <a:p>
            <a:pPr>
              <a:lnSpc>
                <a:spcPct val="130000"/>
              </a:lnSpc>
            </a:pPr>
            <a:r>
              <a:rPr lang="zh-CN" altLang="en-US" sz="1000" dirty="0">
                <a:solidFill>
                  <a:schemeClr val="tx1">
                    <a:lumMod val="75000"/>
                    <a:lumOff val="25000"/>
                  </a:schemeClr>
                </a:solidFill>
                <a:cs typeface="+mn-ea"/>
                <a:sym typeface="+mn-lt"/>
              </a:rPr>
              <a:t>大机器生产成为工业生产的主要方式。工业革命创造的巨大生产力，使社会面貌发生了翻天覆地的变化。</a:t>
            </a:r>
          </a:p>
        </p:txBody>
      </p:sp>
      <p:sp>
        <p:nvSpPr>
          <p:cNvPr id="38" name="矩形 37"/>
          <p:cNvSpPr/>
          <p:nvPr/>
        </p:nvSpPr>
        <p:spPr>
          <a:xfrm>
            <a:off x="4918403" y="4485885"/>
            <a:ext cx="1817639" cy="672748"/>
          </a:xfrm>
          <a:prstGeom prst="rect">
            <a:avLst/>
          </a:prstGeom>
        </p:spPr>
        <p:txBody>
          <a:bodyPr wrap="square">
            <a:spAutoFit/>
          </a:bodyPr>
          <a:lstStyle/>
          <a:p>
            <a:pPr>
              <a:lnSpc>
                <a:spcPct val="130000"/>
              </a:lnSpc>
            </a:pPr>
            <a:r>
              <a:rPr lang="zh-CN" altLang="en-US" sz="1000" dirty="0">
                <a:solidFill>
                  <a:schemeClr val="tx1">
                    <a:lumMod val="75000"/>
                    <a:lumOff val="25000"/>
                  </a:schemeClr>
                </a:solidFill>
                <a:cs typeface="+mn-ea"/>
                <a:sym typeface="+mn-lt"/>
              </a:rPr>
              <a:t>电脑的广泛应用。科学技术推动生产力的发展，转化为直接生产力的速度加快。</a:t>
            </a:r>
          </a:p>
        </p:txBody>
      </p:sp>
      <p:sp>
        <p:nvSpPr>
          <p:cNvPr id="39" name="矩形 38"/>
          <p:cNvSpPr/>
          <p:nvPr/>
        </p:nvSpPr>
        <p:spPr>
          <a:xfrm>
            <a:off x="8855878" y="4529474"/>
            <a:ext cx="2523459" cy="1148263"/>
          </a:xfrm>
          <a:prstGeom prst="rect">
            <a:avLst/>
          </a:prstGeom>
        </p:spPr>
        <p:txBody>
          <a:bodyPr wrap="square">
            <a:spAutoFit/>
          </a:bodyPr>
          <a:lstStyle/>
          <a:p>
            <a:pPr>
              <a:lnSpc>
                <a:spcPct val="130000"/>
              </a:lnSpc>
            </a:pPr>
            <a:r>
              <a:rPr lang="zh-CN" altLang="en-US" sz="1000" dirty="0">
                <a:solidFill>
                  <a:schemeClr val="bg1">
                    <a:lumMod val="50000"/>
                  </a:schemeClr>
                </a:solidFill>
                <a:latin typeface="Agency FB" panose="020B0503020202020204" pitchFamily="34" charset="0"/>
                <a:cs typeface="+mn-ea"/>
                <a:sym typeface="+mn-lt"/>
              </a:rPr>
              <a:t>每一次科技革命，都一定伴随着巨大的财富机会。纵观前四次科技革命，面向的均是生产力和生产方式，而第五次科技革命一定是</a:t>
            </a:r>
            <a:r>
              <a:rPr lang="zh-CN" altLang="en-US" sz="1200" b="1" dirty="0">
                <a:solidFill>
                  <a:srgbClr val="F55A2A"/>
                </a:solidFill>
                <a:latin typeface="Agency FB" panose="020B0503020202020204" pitchFamily="34" charset="0"/>
                <a:cs typeface="+mn-ea"/>
                <a:sym typeface="+mn-lt"/>
              </a:rPr>
              <a:t>人类自身生活质量和生活方式的变革。</a:t>
            </a:r>
            <a:endParaRPr lang="en-US" altLang="zh-CN" sz="1000" b="1" dirty="0">
              <a:solidFill>
                <a:srgbClr val="F55A2A"/>
              </a:solidFill>
              <a:latin typeface="Agency FB" panose="020B0503020202020204" pitchFamily="34" charset="0"/>
              <a:cs typeface="+mn-ea"/>
              <a:sym typeface="+mn-lt"/>
            </a:endParaRPr>
          </a:p>
        </p:txBody>
      </p:sp>
      <p:sp>
        <p:nvSpPr>
          <p:cNvPr id="40" name="矩形 39"/>
          <p:cNvSpPr/>
          <p:nvPr/>
        </p:nvSpPr>
        <p:spPr>
          <a:xfrm>
            <a:off x="2777768" y="2618600"/>
            <a:ext cx="2042196" cy="872803"/>
          </a:xfrm>
          <a:prstGeom prst="rect">
            <a:avLst/>
          </a:prstGeom>
        </p:spPr>
        <p:txBody>
          <a:bodyPr wrap="square">
            <a:spAutoFit/>
          </a:bodyPr>
          <a:lstStyle/>
          <a:p>
            <a:pPr>
              <a:lnSpc>
                <a:spcPct val="130000"/>
              </a:lnSpc>
            </a:pPr>
            <a:r>
              <a:rPr lang="zh-CN" altLang="en-US" sz="1000" dirty="0">
                <a:solidFill>
                  <a:schemeClr val="tx1">
                    <a:lumMod val="75000"/>
                    <a:lumOff val="25000"/>
                  </a:schemeClr>
                </a:solidFill>
                <a:cs typeface="+mn-ea"/>
                <a:sym typeface="+mn-lt"/>
              </a:rPr>
              <a:t>电器开始成为补充和取代以蒸汽机为动力的新能源。以蒸汽机为主力的机械化时代自此过去，人类进入电气化时代。</a:t>
            </a:r>
          </a:p>
        </p:txBody>
      </p:sp>
      <p:sp>
        <p:nvSpPr>
          <p:cNvPr id="41" name="矩形 40"/>
          <p:cNvSpPr/>
          <p:nvPr/>
        </p:nvSpPr>
        <p:spPr>
          <a:xfrm>
            <a:off x="6618216" y="2517542"/>
            <a:ext cx="2285287" cy="1072858"/>
          </a:xfrm>
          <a:prstGeom prst="rect">
            <a:avLst/>
          </a:prstGeom>
        </p:spPr>
        <p:txBody>
          <a:bodyPr wrap="square">
            <a:spAutoFit/>
          </a:bodyPr>
          <a:lstStyle/>
          <a:p>
            <a:pPr>
              <a:lnSpc>
                <a:spcPct val="130000"/>
              </a:lnSpc>
            </a:pPr>
            <a:r>
              <a:rPr lang="zh-CN" altLang="en-US" sz="1000" dirty="0">
                <a:solidFill>
                  <a:schemeClr val="tx1">
                    <a:lumMod val="75000"/>
                    <a:lumOff val="25000"/>
                  </a:schemeClr>
                </a:solidFill>
                <a:cs typeface="+mn-ea"/>
                <a:sym typeface="+mn-lt"/>
              </a:rPr>
              <a:t>以信息技术为主的一系列技术密集型工业压倒了传统的劳动密集型工业和资本密集型工业，使社会经济结构产生了新的变化。信息革命促使人类社会从工业社会转变为信息社会。</a:t>
            </a:r>
          </a:p>
        </p:txBody>
      </p:sp>
      <p:pic>
        <p:nvPicPr>
          <p:cNvPr id="4" name="图片 3">
            <a:extLst>
              <a:ext uri="{FF2B5EF4-FFF2-40B4-BE49-F238E27FC236}">
                <a16:creationId xmlns:a16="http://schemas.microsoft.com/office/drawing/2014/main" id="{B661F514-28F5-F96E-2012-0E8F115E42B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59332" y="2685354"/>
            <a:ext cx="832227" cy="1129160"/>
          </a:xfrm>
          <a:prstGeom prst="rect">
            <a:avLst/>
          </a:prstGeom>
        </p:spPr>
      </p:pic>
      <p:sp>
        <p:nvSpPr>
          <p:cNvPr id="32" name="文本框 31">
            <a:extLst>
              <a:ext uri="{FF2B5EF4-FFF2-40B4-BE49-F238E27FC236}">
                <a16:creationId xmlns:a16="http://schemas.microsoft.com/office/drawing/2014/main" id="{8AAEF41B-5374-0AFD-4872-D2D3892072DB}"/>
              </a:ext>
            </a:extLst>
          </p:cNvPr>
          <p:cNvSpPr txBox="1"/>
          <p:nvPr/>
        </p:nvSpPr>
        <p:spPr>
          <a:xfrm>
            <a:off x="590858" y="2122173"/>
            <a:ext cx="1734784" cy="253916"/>
          </a:xfrm>
          <a:prstGeom prst="rect">
            <a:avLst/>
          </a:prstGeom>
          <a:noFill/>
        </p:spPr>
        <p:txBody>
          <a:bodyPr wrap="square">
            <a:spAutoFit/>
          </a:bodyPr>
          <a:lstStyle/>
          <a:p>
            <a:r>
              <a:rPr lang="zh-CN" altLang="en-US" sz="1050" dirty="0">
                <a:solidFill>
                  <a:srgbClr val="46B3EB"/>
                </a:solidFill>
                <a:latin typeface="+mn-ea"/>
              </a:rPr>
              <a:t>蒸汽机之父：詹姆斯</a:t>
            </a:r>
            <a:r>
              <a:rPr lang="en-US" altLang="zh-CN" sz="1050" dirty="0">
                <a:solidFill>
                  <a:srgbClr val="46B3EB"/>
                </a:solidFill>
                <a:latin typeface="+mn-ea"/>
              </a:rPr>
              <a:t>·</a:t>
            </a:r>
            <a:r>
              <a:rPr lang="zh-CN" altLang="en-US" sz="1050" dirty="0">
                <a:solidFill>
                  <a:srgbClr val="46B3EB"/>
                </a:solidFill>
                <a:latin typeface="+mn-ea"/>
              </a:rPr>
              <a:t>瓦特</a:t>
            </a:r>
          </a:p>
        </p:txBody>
      </p:sp>
      <p:sp>
        <p:nvSpPr>
          <p:cNvPr id="34" name="文本框 33">
            <a:extLst>
              <a:ext uri="{FF2B5EF4-FFF2-40B4-BE49-F238E27FC236}">
                <a16:creationId xmlns:a16="http://schemas.microsoft.com/office/drawing/2014/main" id="{BCE5AB84-84F4-E98F-14C0-C7C783037BD4}"/>
              </a:ext>
            </a:extLst>
          </p:cNvPr>
          <p:cNvSpPr txBox="1"/>
          <p:nvPr/>
        </p:nvSpPr>
        <p:spPr>
          <a:xfrm>
            <a:off x="3116967" y="5709384"/>
            <a:ext cx="1734784" cy="253916"/>
          </a:xfrm>
          <a:prstGeom prst="rect">
            <a:avLst/>
          </a:prstGeom>
          <a:noFill/>
        </p:spPr>
        <p:txBody>
          <a:bodyPr wrap="square">
            <a:spAutoFit/>
          </a:bodyPr>
          <a:lstStyle/>
          <a:p>
            <a:r>
              <a:rPr lang="zh-CN" altLang="en-US" sz="1050" dirty="0">
                <a:solidFill>
                  <a:srgbClr val="F55A2A"/>
                </a:solidFill>
                <a:latin typeface="+mn-ea"/>
              </a:rPr>
              <a:t>电力先驱：托马斯</a:t>
            </a:r>
            <a:r>
              <a:rPr lang="en-US" altLang="zh-CN" sz="1050" dirty="0">
                <a:solidFill>
                  <a:srgbClr val="F55A2A"/>
                </a:solidFill>
                <a:latin typeface="+mn-ea"/>
              </a:rPr>
              <a:t>·</a:t>
            </a:r>
            <a:r>
              <a:rPr lang="zh-CN" altLang="en-US" sz="1050" dirty="0">
                <a:solidFill>
                  <a:srgbClr val="F55A2A"/>
                </a:solidFill>
                <a:latin typeface="+mn-ea"/>
              </a:rPr>
              <a:t>爱迪生</a:t>
            </a:r>
          </a:p>
        </p:txBody>
      </p:sp>
      <p:sp>
        <p:nvSpPr>
          <p:cNvPr id="42" name="文本框 41">
            <a:extLst>
              <a:ext uri="{FF2B5EF4-FFF2-40B4-BE49-F238E27FC236}">
                <a16:creationId xmlns:a16="http://schemas.microsoft.com/office/drawing/2014/main" id="{07746D40-DE9C-629A-3876-DAFB9AAE1BB7}"/>
              </a:ext>
            </a:extLst>
          </p:cNvPr>
          <p:cNvSpPr txBox="1"/>
          <p:nvPr/>
        </p:nvSpPr>
        <p:spPr>
          <a:xfrm>
            <a:off x="5008272" y="2138972"/>
            <a:ext cx="1983293" cy="415498"/>
          </a:xfrm>
          <a:prstGeom prst="rect">
            <a:avLst/>
          </a:prstGeom>
          <a:noFill/>
        </p:spPr>
        <p:txBody>
          <a:bodyPr wrap="square">
            <a:spAutoFit/>
          </a:bodyPr>
          <a:lstStyle/>
          <a:p>
            <a:r>
              <a:rPr lang="zh-CN" altLang="en-US" sz="1050" dirty="0">
                <a:solidFill>
                  <a:srgbClr val="FABB24"/>
                </a:solidFill>
                <a:latin typeface="+mn-ea"/>
              </a:rPr>
              <a:t>计算机之父：约翰</a:t>
            </a:r>
            <a:r>
              <a:rPr lang="en-US" altLang="zh-CN" sz="1050" dirty="0">
                <a:solidFill>
                  <a:srgbClr val="FABB24"/>
                </a:solidFill>
                <a:latin typeface="+mn-ea"/>
              </a:rPr>
              <a:t>·</a:t>
            </a:r>
            <a:r>
              <a:rPr lang="zh-CN" altLang="en-US" sz="1050" dirty="0">
                <a:solidFill>
                  <a:srgbClr val="FABB24"/>
                </a:solidFill>
                <a:latin typeface="+mn-ea"/>
              </a:rPr>
              <a:t>冯</a:t>
            </a:r>
            <a:r>
              <a:rPr lang="en-US" altLang="zh-CN" sz="1050" dirty="0">
                <a:solidFill>
                  <a:srgbClr val="FABB24"/>
                </a:solidFill>
                <a:latin typeface="+mn-ea"/>
              </a:rPr>
              <a:t>·</a:t>
            </a:r>
            <a:r>
              <a:rPr lang="zh-CN" altLang="en-US" sz="1050" dirty="0">
                <a:solidFill>
                  <a:srgbClr val="FABB24"/>
                </a:solidFill>
                <a:latin typeface="+mn-ea"/>
              </a:rPr>
              <a:t>诺依曼</a:t>
            </a:r>
          </a:p>
          <a:p>
            <a:endParaRPr lang="zh-CN" altLang="en-US" sz="1050" dirty="0">
              <a:solidFill>
                <a:srgbClr val="FABB24"/>
              </a:solidFill>
              <a:latin typeface="+mn-ea"/>
            </a:endParaRPr>
          </a:p>
        </p:txBody>
      </p:sp>
      <p:sp>
        <p:nvSpPr>
          <p:cNvPr id="43" name="文本框 42">
            <a:extLst>
              <a:ext uri="{FF2B5EF4-FFF2-40B4-BE49-F238E27FC236}">
                <a16:creationId xmlns:a16="http://schemas.microsoft.com/office/drawing/2014/main" id="{806129DA-2BE7-DBDA-99AF-E4B98C8D315B}"/>
              </a:ext>
            </a:extLst>
          </p:cNvPr>
          <p:cNvSpPr txBox="1"/>
          <p:nvPr/>
        </p:nvSpPr>
        <p:spPr>
          <a:xfrm>
            <a:off x="6547419" y="5682096"/>
            <a:ext cx="1983293" cy="253916"/>
          </a:xfrm>
          <a:prstGeom prst="rect">
            <a:avLst/>
          </a:prstGeom>
          <a:noFill/>
        </p:spPr>
        <p:txBody>
          <a:bodyPr wrap="square">
            <a:spAutoFit/>
          </a:bodyPr>
          <a:lstStyle/>
          <a:p>
            <a:r>
              <a:rPr lang="zh-CN" altLang="en-US" sz="1050" dirty="0">
                <a:solidFill>
                  <a:srgbClr val="8DDB25"/>
                </a:solidFill>
                <a:latin typeface="+mn-ea"/>
              </a:rPr>
              <a:t>信息论创始人：克劳德</a:t>
            </a:r>
            <a:r>
              <a:rPr lang="en-US" altLang="zh-CN" sz="1050" dirty="0">
                <a:solidFill>
                  <a:srgbClr val="8DDB25"/>
                </a:solidFill>
                <a:latin typeface="+mn-ea"/>
              </a:rPr>
              <a:t>·</a:t>
            </a:r>
            <a:r>
              <a:rPr lang="zh-CN" altLang="en-US" sz="1050" dirty="0">
                <a:solidFill>
                  <a:srgbClr val="8DDB25"/>
                </a:solidFill>
                <a:latin typeface="+mn-ea"/>
              </a:rPr>
              <a:t>香农</a:t>
            </a:r>
          </a:p>
        </p:txBody>
      </p:sp>
      <p:sp>
        <p:nvSpPr>
          <p:cNvPr id="44" name="文本框 43">
            <a:extLst>
              <a:ext uri="{FF2B5EF4-FFF2-40B4-BE49-F238E27FC236}">
                <a16:creationId xmlns:a16="http://schemas.microsoft.com/office/drawing/2014/main" id="{FCBD9A67-9B07-6F11-2E46-262A8437D805}"/>
              </a:ext>
            </a:extLst>
          </p:cNvPr>
          <p:cNvSpPr txBox="1"/>
          <p:nvPr/>
        </p:nvSpPr>
        <p:spPr>
          <a:xfrm>
            <a:off x="9319816" y="1964083"/>
            <a:ext cx="2159535" cy="415498"/>
          </a:xfrm>
          <a:prstGeom prst="rect">
            <a:avLst/>
          </a:prstGeom>
          <a:noFill/>
        </p:spPr>
        <p:txBody>
          <a:bodyPr wrap="square">
            <a:spAutoFit/>
          </a:bodyPr>
          <a:lstStyle/>
          <a:p>
            <a:r>
              <a:rPr lang="zh-CN" altLang="en-US" sz="1050" dirty="0">
                <a:solidFill>
                  <a:srgbClr val="44546B"/>
                </a:solidFill>
                <a:latin typeface="+mn-ea"/>
              </a:rPr>
              <a:t>著名经济学家</a:t>
            </a:r>
            <a:endParaRPr lang="en-US" altLang="zh-CN" sz="1050" dirty="0">
              <a:solidFill>
                <a:srgbClr val="44546B"/>
              </a:solidFill>
              <a:latin typeface="+mn-ea"/>
            </a:endParaRPr>
          </a:p>
          <a:p>
            <a:r>
              <a:rPr lang="zh-CN" altLang="en-US" sz="1050" dirty="0">
                <a:solidFill>
                  <a:srgbClr val="44546B"/>
                </a:solidFill>
                <a:latin typeface="+mn-ea"/>
              </a:rPr>
              <a:t>美国总统经济顾问：保罗</a:t>
            </a:r>
            <a:r>
              <a:rPr lang="en-US" altLang="zh-CN" sz="1050" dirty="0">
                <a:solidFill>
                  <a:srgbClr val="44546B"/>
                </a:solidFill>
                <a:latin typeface="+mn-ea"/>
              </a:rPr>
              <a:t>·</a:t>
            </a:r>
            <a:r>
              <a:rPr lang="zh-CN" altLang="en-US" sz="1050" dirty="0">
                <a:solidFill>
                  <a:srgbClr val="44546B"/>
                </a:solidFill>
                <a:latin typeface="+mn-ea"/>
              </a:rPr>
              <a:t>皮尔泽</a:t>
            </a:r>
          </a:p>
        </p:txBody>
      </p:sp>
      <p:pic>
        <p:nvPicPr>
          <p:cNvPr id="5" name="图片 4" descr="文本&#10;&#10;描述已自动生成">
            <a:extLst>
              <a:ext uri="{FF2B5EF4-FFF2-40B4-BE49-F238E27FC236}">
                <a16:creationId xmlns:a16="http://schemas.microsoft.com/office/drawing/2014/main" id="{0035E3D5-96F3-F82C-2843-34ECCC0115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453" y="169476"/>
            <a:ext cx="5520129" cy="1104026"/>
          </a:xfrm>
          <a:prstGeom prst="rect">
            <a:avLst/>
          </a:prstGeom>
        </p:spPr>
      </p:pic>
    </p:spTree>
    <p:extLst>
      <p:ext uri="{BB962C8B-B14F-4D97-AF65-F5344CB8AC3E}">
        <p14:creationId xmlns:p14="http://schemas.microsoft.com/office/powerpoint/2010/main" val="3815716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人戴着帽子&#10;&#10;中度可信度描述已自动生成">
            <a:extLst>
              <a:ext uri="{FF2B5EF4-FFF2-40B4-BE49-F238E27FC236}">
                <a16:creationId xmlns:a16="http://schemas.microsoft.com/office/drawing/2014/main" id="{BCD064D5-438B-24D2-1A48-525276B4A60B}"/>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81" b="15449"/>
          <a:stretch/>
        </p:blipFill>
        <p:spPr>
          <a:xfrm>
            <a:off x="20" y="10"/>
            <a:ext cx="12191980" cy="6857990"/>
          </a:xfrm>
          <a:prstGeom prst="rect">
            <a:avLst/>
          </a:prstGeom>
        </p:spPr>
      </p:pic>
      <p:pic>
        <p:nvPicPr>
          <p:cNvPr id="6" name="图片 5" descr="文本&#10;&#10;描述已自动生成">
            <a:extLst>
              <a:ext uri="{FF2B5EF4-FFF2-40B4-BE49-F238E27FC236}">
                <a16:creationId xmlns:a16="http://schemas.microsoft.com/office/drawing/2014/main" id="{CC58E654-5BF0-FF0D-92BC-7754FD019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890" y="1486604"/>
            <a:ext cx="4845110" cy="3441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8527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一群人在台上演讲&#10;&#10;描述已自动生成">
            <a:extLst>
              <a:ext uri="{FF2B5EF4-FFF2-40B4-BE49-F238E27FC236}">
                <a16:creationId xmlns:a16="http://schemas.microsoft.com/office/drawing/2014/main" id="{7C8E0CF7-1B04-2359-7582-2BAFA6D7592F}"/>
              </a:ext>
            </a:extLst>
          </p:cNvPr>
          <p:cNvPicPr>
            <a:picLocks noChangeAspect="1"/>
          </p:cNvPicPr>
          <p:nvPr/>
        </p:nvPicPr>
        <p:blipFill rotWithShape="1">
          <a:blip r:embed="rId2">
            <a:extLst>
              <a:ext uri="{28A0092B-C50C-407E-A947-70E740481C1C}">
                <a14:useLocalDpi xmlns:a14="http://schemas.microsoft.com/office/drawing/2010/main" val="0"/>
              </a:ext>
            </a:extLst>
          </a:blip>
          <a:srcRect t="5797" r="-6" b="8699"/>
          <a:stretch/>
        </p:blipFill>
        <p:spPr>
          <a:xfrm>
            <a:off x="321733" y="321733"/>
            <a:ext cx="2161630" cy="2464210"/>
          </a:xfrm>
          <a:prstGeom prst="rect">
            <a:avLst/>
          </a:prstGeom>
        </p:spPr>
      </p:pic>
      <p:pic>
        <p:nvPicPr>
          <p:cNvPr id="3" name="图片 2" descr="男人和女人站在一起&#10;&#10;描述已自动生成">
            <a:extLst>
              <a:ext uri="{FF2B5EF4-FFF2-40B4-BE49-F238E27FC236}">
                <a16:creationId xmlns:a16="http://schemas.microsoft.com/office/drawing/2014/main" id="{E1DFBA2E-5FFE-EF43-B1C4-861F14345825}"/>
              </a:ext>
            </a:extLst>
          </p:cNvPr>
          <p:cNvPicPr>
            <a:picLocks noChangeAspect="1"/>
          </p:cNvPicPr>
          <p:nvPr/>
        </p:nvPicPr>
        <p:blipFill rotWithShape="1">
          <a:blip r:embed="rId3">
            <a:extLst>
              <a:ext uri="{28A0092B-C50C-407E-A947-70E740481C1C}">
                <a14:useLocalDpi xmlns:a14="http://schemas.microsoft.com/office/drawing/2010/main" val="0"/>
              </a:ext>
            </a:extLst>
          </a:blip>
          <a:srcRect r="-1" b="9973"/>
          <a:stretch/>
        </p:blipFill>
        <p:spPr>
          <a:xfrm>
            <a:off x="2675889" y="321730"/>
            <a:ext cx="2052924" cy="2464210"/>
          </a:xfrm>
          <a:prstGeom prst="rect">
            <a:avLst/>
          </a:prstGeom>
        </p:spPr>
      </p:pic>
      <p:pic>
        <p:nvPicPr>
          <p:cNvPr id="9" name="图片 8" descr="许多人在房间里&#10;&#10;低可信度描述已自动生成">
            <a:extLst>
              <a:ext uri="{FF2B5EF4-FFF2-40B4-BE49-F238E27FC236}">
                <a16:creationId xmlns:a16="http://schemas.microsoft.com/office/drawing/2014/main" id="{3D7E0875-FFF1-5C0E-AA7A-7C95E9E7BD95}"/>
              </a:ext>
            </a:extLst>
          </p:cNvPr>
          <p:cNvPicPr>
            <a:picLocks noChangeAspect="1"/>
          </p:cNvPicPr>
          <p:nvPr/>
        </p:nvPicPr>
        <p:blipFill rotWithShape="1">
          <a:blip r:embed="rId4">
            <a:extLst>
              <a:ext uri="{28A0092B-C50C-407E-A947-70E740481C1C}">
                <a14:useLocalDpi xmlns:a14="http://schemas.microsoft.com/office/drawing/2010/main" val="0"/>
              </a:ext>
            </a:extLst>
          </a:blip>
          <a:srcRect l="1131" r="2" b="2"/>
          <a:stretch/>
        </p:blipFill>
        <p:spPr>
          <a:xfrm>
            <a:off x="321733" y="2957666"/>
            <a:ext cx="4407080" cy="3343134"/>
          </a:xfrm>
          <a:prstGeom prst="rect">
            <a:avLst/>
          </a:prstGeom>
        </p:spPr>
      </p:pic>
      <p:pic>
        <p:nvPicPr>
          <p:cNvPr id="5" name="图片 4" descr="大厅里的人群&#10;&#10;描述已自动生成">
            <a:extLst>
              <a:ext uri="{FF2B5EF4-FFF2-40B4-BE49-F238E27FC236}">
                <a16:creationId xmlns:a16="http://schemas.microsoft.com/office/drawing/2014/main" id="{95CF7B3F-8398-FC61-FC5A-2FF1DB1410F7}"/>
              </a:ext>
            </a:extLst>
          </p:cNvPr>
          <p:cNvPicPr>
            <a:picLocks noChangeAspect="1"/>
          </p:cNvPicPr>
          <p:nvPr/>
        </p:nvPicPr>
        <p:blipFill rotWithShape="1">
          <a:blip r:embed="rId5">
            <a:extLst>
              <a:ext uri="{28A0092B-C50C-407E-A947-70E740481C1C}">
                <a14:useLocalDpi xmlns:a14="http://schemas.microsoft.com/office/drawing/2010/main" val="0"/>
              </a:ext>
            </a:extLst>
          </a:blip>
          <a:srcRect l="12915" r="21711" b="1"/>
          <a:stretch/>
        </p:blipFill>
        <p:spPr>
          <a:xfrm>
            <a:off x="4921339" y="321733"/>
            <a:ext cx="6948927" cy="5979070"/>
          </a:xfrm>
          <a:prstGeom prst="rect">
            <a:avLst/>
          </a:prstGeom>
        </p:spPr>
      </p:pic>
      <p:sp>
        <p:nvSpPr>
          <p:cNvPr id="10" name="矩形 9">
            <a:extLst>
              <a:ext uri="{FF2B5EF4-FFF2-40B4-BE49-F238E27FC236}">
                <a16:creationId xmlns:a16="http://schemas.microsoft.com/office/drawing/2014/main" id="{7CB39BC1-2542-AAAD-6329-4C84469D6A9B}"/>
              </a:ext>
            </a:extLst>
          </p:cNvPr>
          <p:cNvSpPr/>
          <p:nvPr/>
        </p:nvSpPr>
        <p:spPr>
          <a:xfrm>
            <a:off x="321733" y="321730"/>
            <a:ext cx="11548533" cy="597907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0" name="组合 49">
            <a:extLst>
              <a:ext uri="{FF2B5EF4-FFF2-40B4-BE49-F238E27FC236}">
                <a16:creationId xmlns:a16="http://schemas.microsoft.com/office/drawing/2014/main" id="{45D57DA5-0A21-171E-E707-9E72617FFFE2}"/>
              </a:ext>
            </a:extLst>
          </p:cNvPr>
          <p:cNvGrpSpPr/>
          <p:nvPr/>
        </p:nvGrpSpPr>
        <p:grpSpPr>
          <a:xfrm>
            <a:off x="2656315" y="689421"/>
            <a:ext cx="6659142" cy="5243688"/>
            <a:chOff x="2616232" y="1990829"/>
            <a:chExt cx="5029262" cy="4134065"/>
          </a:xfrm>
          <a:solidFill>
            <a:srgbClr val="F79646">
              <a:lumMod val="75000"/>
              <a:alpha val="49000"/>
            </a:srgbClr>
          </a:solidFill>
        </p:grpSpPr>
        <p:sp>
          <p:nvSpPr>
            <p:cNvPr id="51" name="江西">
              <a:extLst>
                <a:ext uri="{FF2B5EF4-FFF2-40B4-BE49-F238E27FC236}">
                  <a16:creationId xmlns:a16="http://schemas.microsoft.com/office/drawing/2014/main" id="{1D7CB1FD-E3B6-AC43-AC44-A1F52817ABAB}"/>
                </a:ext>
              </a:extLst>
            </p:cNvPr>
            <p:cNvSpPr>
              <a:spLocks/>
            </p:cNvSpPr>
            <p:nvPr/>
          </p:nvSpPr>
          <p:spPr bwMode="auto">
            <a:xfrm>
              <a:off x="6102425" y="4743697"/>
              <a:ext cx="485781" cy="64773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52" name="Freeform 75">
              <a:extLst>
                <a:ext uri="{FF2B5EF4-FFF2-40B4-BE49-F238E27FC236}">
                  <a16:creationId xmlns:a16="http://schemas.microsoft.com/office/drawing/2014/main" id="{A9DF52EA-6C90-EF5A-C2B1-B979B1F1CD79}"/>
                </a:ext>
              </a:extLst>
            </p:cNvPr>
            <p:cNvSpPr>
              <a:spLocks noEditPoints="1"/>
            </p:cNvSpPr>
            <p:nvPr/>
          </p:nvSpPr>
          <p:spPr bwMode="auto">
            <a:xfrm>
              <a:off x="6159576" y="5620043"/>
              <a:ext cx="57151" cy="47628"/>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53" name="上海">
              <a:extLst>
                <a:ext uri="{FF2B5EF4-FFF2-40B4-BE49-F238E27FC236}">
                  <a16:creationId xmlns:a16="http://schemas.microsoft.com/office/drawing/2014/main" id="{8F09D3BB-2AEF-B137-8062-23401FA050D6}"/>
                </a:ext>
              </a:extLst>
            </p:cNvPr>
            <p:cNvSpPr>
              <a:spLocks noEditPoints="1"/>
            </p:cNvSpPr>
            <p:nvPr/>
          </p:nvSpPr>
          <p:spPr bwMode="auto">
            <a:xfrm>
              <a:off x="6797759" y="4496035"/>
              <a:ext cx="95251" cy="133357"/>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54" name="黑龙江">
              <a:extLst>
                <a:ext uri="{FF2B5EF4-FFF2-40B4-BE49-F238E27FC236}">
                  <a16:creationId xmlns:a16="http://schemas.microsoft.com/office/drawing/2014/main" id="{59D904E1-3E9B-35F3-C63C-8469B3983B27}"/>
                </a:ext>
              </a:extLst>
            </p:cNvPr>
            <p:cNvSpPr>
              <a:spLocks/>
            </p:cNvSpPr>
            <p:nvPr/>
          </p:nvSpPr>
          <p:spPr bwMode="auto">
            <a:xfrm>
              <a:off x="6550105" y="1990829"/>
              <a:ext cx="1095389" cy="1057330"/>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55" name="湖北">
              <a:extLst>
                <a:ext uri="{FF2B5EF4-FFF2-40B4-BE49-F238E27FC236}">
                  <a16:creationId xmlns:a16="http://schemas.microsoft.com/office/drawing/2014/main" id="{F7B20297-EE7F-005E-DCB0-572F7888ECAB}"/>
                </a:ext>
              </a:extLst>
            </p:cNvPr>
            <p:cNvSpPr>
              <a:spLocks/>
            </p:cNvSpPr>
            <p:nvPr/>
          </p:nvSpPr>
          <p:spPr bwMode="auto">
            <a:xfrm>
              <a:off x="5578543" y="4400780"/>
              <a:ext cx="762009" cy="476275"/>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56" name="山东">
              <a:extLst>
                <a:ext uri="{FF2B5EF4-FFF2-40B4-BE49-F238E27FC236}">
                  <a16:creationId xmlns:a16="http://schemas.microsoft.com/office/drawing/2014/main" id="{BB5C78E9-0EB5-D54E-2E2C-0EDCE81259C5}"/>
                </a:ext>
              </a:extLst>
            </p:cNvPr>
            <p:cNvSpPr>
              <a:spLocks/>
            </p:cNvSpPr>
            <p:nvPr/>
          </p:nvSpPr>
          <p:spPr bwMode="auto">
            <a:xfrm>
              <a:off x="6188151" y="3791148"/>
              <a:ext cx="685808" cy="438173"/>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57" name="安徽">
              <a:extLst>
                <a:ext uri="{FF2B5EF4-FFF2-40B4-BE49-F238E27FC236}">
                  <a16:creationId xmlns:a16="http://schemas.microsoft.com/office/drawing/2014/main" id="{4ED8F47A-CBCE-9659-A913-0DA95E156D7E}"/>
                </a:ext>
              </a:extLst>
            </p:cNvPr>
            <p:cNvSpPr>
              <a:spLocks/>
            </p:cNvSpPr>
            <p:nvPr/>
          </p:nvSpPr>
          <p:spPr bwMode="auto">
            <a:xfrm>
              <a:off x="6207201" y="4210270"/>
              <a:ext cx="466731" cy="600106"/>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58" name="山西">
              <a:extLst>
                <a:ext uri="{FF2B5EF4-FFF2-40B4-BE49-F238E27FC236}">
                  <a16:creationId xmlns:a16="http://schemas.microsoft.com/office/drawing/2014/main" id="{65772705-1B40-BA15-5A5F-3B1ADF2FBA7D}"/>
                </a:ext>
              </a:extLst>
            </p:cNvPr>
            <p:cNvSpPr>
              <a:spLocks/>
            </p:cNvSpPr>
            <p:nvPr/>
          </p:nvSpPr>
          <p:spPr bwMode="auto">
            <a:xfrm>
              <a:off x="5769046" y="3514908"/>
              <a:ext cx="371479" cy="723938"/>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59" name="吉林">
              <a:extLst>
                <a:ext uri="{FF2B5EF4-FFF2-40B4-BE49-F238E27FC236}">
                  <a16:creationId xmlns:a16="http://schemas.microsoft.com/office/drawing/2014/main" id="{2597B5E9-BBEF-5F9D-D7B7-4AF81AF01F1D}"/>
                </a:ext>
              </a:extLst>
            </p:cNvPr>
            <p:cNvSpPr>
              <a:spLocks/>
            </p:cNvSpPr>
            <p:nvPr/>
          </p:nvSpPr>
          <p:spPr bwMode="auto">
            <a:xfrm>
              <a:off x="6673932" y="2800496"/>
              <a:ext cx="809635" cy="600106"/>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0" name="湖南">
              <a:extLst>
                <a:ext uri="{FF2B5EF4-FFF2-40B4-BE49-F238E27FC236}">
                  <a16:creationId xmlns:a16="http://schemas.microsoft.com/office/drawing/2014/main" id="{13E01654-5544-FE09-BE21-8AB9E6905481}"/>
                </a:ext>
              </a:extLst>
            </p:cNvPr>
            <p:cNvSpPr>
              <a:spLocks/>
            </p:cNvSpPr>
            <p:nvPr/>
          </p:nvSpPr>
          <p:spPr bwMode="auto">
            <a:xfrm>
              <a:off x="5626169" y="4762749"/>
              <a:ext cx="552457" cy="62868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1" name="江苏">
              <a:extLst>
                <a:ext uri="{FF2B5EF4-FFF2-40B4-BE49-F238E27FC236}">
                  <a16:creationId xmlns:a16="http://schemas.microsoft.com/office/drawing/2014/main" id="{8759F920-2B2C-7100-0235-A467CA983FE4}"/>
                </a:ext>
              </a:extLst>
            </p:cNvPr>
            <p:cNvSpPr>
              <a:spLocks/>
            </p:cNvSpPr>
            <p:nvPr/>
          </p:nvSpPr>
          <p:spPr bwMode="auto">
            <a:xfrm>
              <a:off x="6331028" y="4143591"/>
              <a:ext cx="552457" cy="48580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2" name="福建">
              <a:extLst>
                <a:ext uri="{FF2B5EF4-FFF2-40B4-BE49-F238E27FC236}">
                  <a16:creationId xmlns:a16="http://schemas.microsoft.com/office/drawing/2014/main" id="{167F1467-0EB0-FDDB-039C-F08090128E0E}"/>
                </a:ext>
              </a:extLst>
            </p:cNvPr>
            <p:cNvSpPr>
              <a:spLocks/>
            </p:cNvSpPr>
            <p:nvPr/>
          </p:nvSpPr>
          <p:spPr bwMode="auto">
            <a:xfrm>
              <a:off x="6350078" y="4934208"/>
              <a:ext cx="447680" cy="542954"/>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3" name="河南">
              <a:extLst>
                <a:ext uri="{FF2B5EF4-FFF2-40B4-BE49-F238E27FC236}">
                  <a16:creationId xmlns:a16="http://schemas.microsoft.com/office/drawing/2014/main" id="{09736551-5EF5-D80D-59B7-0EFC7BAA31AB}"/>
                </a:ext>
              </a:extLst>
            </p:cNvPr>
            <p:cNvSpPr>
              <a:spLocks/>
            </p:cNvSpPr>
            <p:nvPr/>
          </p:nvSpPr>
          <p:spPr bwMode="auto">
            <a:xfrm>
              <a:off x="5778571" y="4029286"/>
              <a:ext cx="581032" cy="571530"/>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4" name="辽宁">
              <a:extLst>
                <a:ext uri="{FF2B5EF4-FFF2-40B4-BE49-F238E27FC236}">
                  <a16:creationId xmlns:a16="http://schemas.microsoft.com/office/drawing/2014/main" id="{01669638-370C-5303-B0F5-1A66D4DE3023}"/>
                </a:ext>
              </a:extLst>
            </p:cNvPr>
            <p:cNvSpPr>
              <a:spLocks noEditPoints="1"/>
            </p:cNvSpPr>
            <p:nvPr/>
          </p:nvSpPr>
          <p:spPr bwMode="auto">
            <a:xfrm>
              <a:off x="6492955" y="3124363"/>
              <a:ext cx="590558" cy="58105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5" name="浙江">
              <a:extLst>
                <a:ext uri="{FF2B5EF4-FFF2-40B4-BE49-F238E27FC236}">
                  <a16:creationId xmlns:a16="http://schemas.microsoft.com/office/drawing/2014/main" id="{F260C67A-8A65-590D-5ABE-B0969A02D31B}"/>
                </a:ext>
              </a:extLst>
            </p:cNvPr>
            <p:cNvSpPr>
              <a:spLocks/>
            </p:cNvSpPr>
            <p:nvPr/>
          </p:nvSpPr>
          <p:spPr bwMode="auto">
            <a:xfrm>
              <a:off x="6540581" y="4591290"/>
              <a:ext cx="390530" cy="457224"/>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6" name="广东">
              <a:extLst>
                <a:ext uri="{FF2B5EF4-FFF2-40B4-BE49-F238E27FC236}">
                  <a16:creationId xmlns:a16="http://schemas.microsoft.com/office/drawing/2014/main" id="{1CA56EC2-EB06-A832-AF28-D739529328EE}"/>
                </a:ext>
              </a:extLst>
            </p:cNvPr>
            <p:cNvSpPr>
              <a:spLocks noEditPoints="1"/>
            </p:cNvSpPr>
            <p:nvPr/>
          </p:nvSpPr>
          <p:spPr bwMode="auto">
            <a:xfrm>
              <a:off x="5702370" y="5286651"/>
              <a:ext cx="790585" cy="609632"/>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7" name="天津">
              <a:extLst>
                <a:ext uri="{FF2B5EF4-FFF2-40B4-BE49-F238E27FC236}">
                  <a16:creationId xmlns:a16="http://schemas.microsoft.com/office/drawing/2014/main" id="{85F577A3-3886-7C90-B16F-4EB804B90148}"/>
                </a:ext>
              </a:extLst>
            </p:cNvPr>
            <p:cNvSpPr>
              <a:spLocks/>
            </p:cNvSpPr>
            <p:nvPr/>
          </p:nvSpPr>
          <p:spPr bwMode="auto">
            <a:xfrm>
              <a:off x="6331028" y="3562536"/>
              <a:ext cx="114301" cy="190510"/>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8" name="北京">
              <a:extLst>
                <a:ext uri="{FF2B5EF4-FFF2-40B4-BE49-F238E27FC236}">
                  <a16:creationId xmlns:a16="http://schemas.microsoft.com/office/drawing/2014/main" id="{930284E3-35A6-89E4-7198-BC327353D402}"/>
                </a:ext>
              </a:extLst>
            </p:cNvPr>
            <p:cNvSpPr>
              <a:spLocks/>
            </p:cNvSpPr>
            <p:nvPr/>
          </p:nvSpPr>
          <p:spPr bwMode="auto">
            <a:xfrm>
              <a:off x="6207201" y="3467281"/>
              <a:ext cx="171452" cy="190510"/>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69" name="河北">
              <a:extLst>
                <a:ext uri="{FF2B5EF4-FFF2-40B4-BE49-F238E27FC236}">
                  <a16:creationId xmlns:a16="http://schemas.microsoft.com/office/drawing/2014/main" id="{C59AF585-39C0-E944-67DF-7E82AFB5FE3D}"/>
                </a:ext>
              </a:extLst>
            </p:cNvPr>
            <p:cNvSpPr>
              <a:spLocks noEditPoints="1"/>
            </p:cNvSpPr>
            <p:nvPr/>
          </p:nvSpPr>
          <p:spPr bwMode="auto">
            <a:xfrm>
              <a:off x="6054799" y="3286297"/>
              <a:ext cx="542932" cy="762040"/>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0" name="内蒙古">
              <a:extLst>
                <a:ext uri="{FF2B5EF4-FFF2-40B4-BE49-F238E27FC236}">
                  <a16:creationId xmlns:a16="http://schemas.microsoft.com/office/drawing/2014/main" id="{626B63D4-79C7-A436-4D58-6AE00EA4DA9B}"/>
                </a:ext>
              </a:extLst>
            </p:cNvPr>
            <p:cNvSpPr>
              <a:spLocks/>
            </p:cNvSpPr>
            <p:nvPr/>
          </p:nvSpPr>
          <p:spPr bwMode="auto">
            <a:xfrm>
              <a:off x="4673658" y="2038457"/>
              <a:ext cx="2247928" cy="185747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1" name="陕西">
              <a:extLst>
                <a:ext uri="{FF2B5EF4-FFF2-40B4-BE49-F238E27FC236}">
                  <a16:creationId xmlns:a16="http://schemas.microsoft.com/office/drawing/2014/main" id="{2954E126-D2E8-12A5-51F6-05983EDF98FB}"/>
                </a:ext>
              </a:extLst>
            </p:cNvPr>
            <p:cNvSpPr>
              <a:spLocks/>
            </p:cNvSpPr>
            <p:nvPr/>
          </p:nvSpPr>
          <p:spPr bwMode="auto">
            <a:xfrm>
              <a:off x="5321365" y="3657791"/>
              <a:ext cx="533406" cy="923973"/>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2" name="重庆">
              <a:extLst>
                <a:ext uri="{FF2B5EF4-FFF2-40B4-BE49-F238E27FC236}">
                  <a16:creationId xmlns:a16="http://schemas.microsoft.com/office/drawing/2014/main" id="{8849FE55-3CDB-A439-D206-0C87F6B0F8C7}"/>
                </a:ext>
              </a:extLst>
            </p:cNvPr>
            <p:cNvSpPr>
              <a:spLocks/>
            </p:cNvSpPr>
            <p:nvPr/>
          </p:nvSpPr>
          <p:spPr bwMode="auto">
            <a:xfrm>
              <a:off x="5292790" y="4524612"/>
              <a:ext cx="466731" cy="457224"/>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3" name="广西">
              <a:extLst>
                <a:ext uri="{FF2B5EF4-FFF2-40B4-BE49-F238E27FC236}">
                  <a16:creationId xmlns:a16="http://schemas.microsoft.com/office/drawing/2014/main" id="{B1ACBA99-418A-13B6-3E24-84DFFD84C860}"/>
                </a:ext>
              </a:extLst>
            </p:cNvPr>
            <p:cNvSpPr>
              <a:spLocks/>
            </p:cNvSpPr>
            <p:nvPr/>
          </p:nvSpPr>
          <p:spPr bwMode="auto">
            <a:xfrm>
              <a:off x="5168963" y="5191396"/>
              <a:ext cx="790585" cy="571530"/>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4" name="云南">
              <a:extLst>
                <a:ext uri="{FF2B5EF4-FFF2-40B4-BE49-F238E27FC236}">
                  <a16:creationId xmlns:a16="http://schemas.microsoft.com/office/drawing/2014/main" id="{441EDD6C-9D60-FB8B-C0D2-884F35744022}"/>
                </a:ext>
              </a:extLst>
            </p:cNvPr>
            <p:cNvSpPr>
              <a:spLocks/>
            </p:cNvSpPr>
            <p:nvPr/>
          </p:nvSpPr>
          <p:spPr bwMode="auto">
            <a:xfrm>
              <a:off x="4435529" y="4800851"/>
              <a:ext cx="904887" cy="952550"/>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5" name="青海">
              <a:extLst>
                <a:ext uri="{FF2B5EF4-FFF2-40B4-BE49-F238E27FC236}">
                  <a16:creationId xmlns:a16="http://schemas.microsoft.com/office/drawing/2014/main" id="{698796DC-461D-43FB-1325-00540932522E}"/>
                </a:ext>
              </a:extLst>
            </p:cNvPr>
            <p:cNvSpPr>
              <a:spLocks/>
            </p:cNvSpPr>
            <p:nvPr/>
          </p:nvSpPr>
          <p:spPr bwMode="auto">
            <a:xfrm>
              <a:off x="3854497" y="3581587"/>
              <a:ext cx="1257316" cy="914448"/>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6" name="西藏">
              <a:extLst>
                <a:ext uri="{FF2B5EF4-FFF2-40B4-BE49-F238E27FC236}">
                  <a16:creationId xmlns:a16="http://schemas.microsoft.com/office/drawing/2014/main" id="{095960EC-1583-F5AC-0748-B259509ECFD6}"/>
                </a:ext>
              </a:extLst>
            </p:cNvPr>
            <p:cNvSpPr>
              <a:spLocks/>
            </p:cNvSpPr>
            <p:nvPr/>
          </p:nvSpPr>
          <p:spPr bwMode="auto">
            <a:xfrm>
              <a:off x="2778159" y="3743521"/>
              <a:ext cx="1895498" cy="124784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7" name="新疆">
              <a:extLst>
                <a:ext uri="{FF2B5EF4-FFF2-40B4-BE49-F238E27FC236}">
                  <a16:creationId xmlns:a16="http://schemas.microsoft.com/office/drawing/2014/main" id="{6C0296EF-195F-5701-21A4-7A02B8DAB5FD}"/>
                </a:ext>
              </a:extLst>
            </p:cNvPr>
            <p:cNvSpPr>
              <a:spLocks/>
            </p:cNvSpPr>
            <p:nvPr/>
          </p:nvSpPr>
          <p:spPr bwMode="auto">
            <a:xfrm>
              <a:off x="2616232" y="2352798"/>
              <a:ext cx="2000275" cy="1552656"/>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8" name="宁夏">
              <a:extLst>
                <a:ext uri="{FF2B5EF4-FFF2-40B4-BE49-F238E27FC236}">
                  <a16:creationId xmlns:a16="http://schemas.microsoft.com/office/drawing/2014/main" id="{C6CF3D05-A8A5-BE80-9B73-4438CCBA9F11}"/>
                </a:ext>
              </a:extLst>
            </p:cNvPr>
            <p:cNvSpPr>
              <a:spLocks/>
            </p:cNvSpPr>
            <p:nvPr/>
          </p:nvSpPr>
          <p:spPr bwMode="auto">
            <a:xfrm>
              <a:off x="5226115" y="3676842"/>
              <a:ext cx="314329" cy="48580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79" name="甘肃">
              <a:extLst>
                <a:ext uri="{FF2B5EF4-FFF2-40B4-BE49-F238E27FC236}">
                  <a16:creationId xmlns:a16="http://schemas.microsoft.com/office/drawing/2014/main" id="{75204C6C-2EAE-25A2-0C06-2D2D0AB1E509}"/>
                </a:ext>
              </a:extLst>
            </p:cNvPr>
            <p:cNvSpPr>
              <a:spLocks/>
            </p:cNvSpPr>
            <p:nvPr/>
          </p:nvSpPr>
          <p:spPr bwMode="auto">
            <a:xfrm>
              <a:off x="4206928" y="3210093"/>
              <a:ext cx="1419243" cy="1257366"/>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80" name="四川">
              <a:extLst>
                <a:ext uri="{FF2B5EF4-FFF2-40B4-BE49-F238E27FC236}">
                  <a16:creationId xmlns:a16="http://schemas.microsoft.com/office/drawing/2014/main" id="{E24C97DA-460D-C193-4A20-2820CD06DF7B}"/>
                </a:ext>
              </a:extLst>
            </p:cNvPr>
            <p:cNvSpPr>
              <a:spLocks/>
            </p:cNvSpPr>
            <p:nvPr/>
          </p:nvSpPr>
          <p:spPr bwMode="auto">
            <a:xfrm>
              <a:off x="4549832" y="4210270"/>
              <a:ext cx="1057288" cy="981126"/>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81" name="贵州">
              <a:extLst>
                <a:ext uri="{FF2B5EF4-FFF2-40B4-BE49-F238E27FC236}">
                  <a16:creationId xmlns:a16="http://schemas.microsoft.com/office/drawing/2014/main" id="{ACDB56C1-A814-0735-B15D-8D9844F2BAF8}"/>
                </a:ext>
              </a:extLst>
            </p:cNvPr>
            <p:cNvSpPr>
              <a:spLocks/>
            </p:cNvSpPr>
            <p:nvPr/>
          </p:nvSpPr>
          <p:spPr bwMode="auto">
            <a:xfrm>
              <a:off x="5092764" y="4867529"/>
              <a:ext cx="600083" cy="514377"/>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82" name="Freeform 105">
              <a:extLst>
                <a:ext uri="{FF2B5EF4-FFF2-40B4-BE49-F238E27FC236}">
                  <a16:creationId xmlns:a16="http://schemas.microsoft.com/office/drawing/2014/main" id="{A4278EA6-38C5-FF2B-7204-103C9FC06B39}"/>
                </a:ext>
              </a:extLst>
            </p:cNvPr>
            <p:cNvSpPr>
              <a:spLocks/>
            </p:cNvSpPr>
            <p:nvPr/>
          </p:nvSpPr>
          <p:spPr bwMode="auto">
            <a:xfrm>
              <a:off x="6159577" y="5639095"/>
              <a:ext cx="19050" cy="1905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83" name="台湾">
              <a:extLst>
                <a:ext uri="{FF2B5EF4-FFF2-40B4-BE49-F238E27FC236}">
                  <a16:creationId xmlns:a16="http://schemas.microsoft.com/office/drawing/2014/main" id="{520794BE-40E4-4945-D824-9C001DA9AF0F}"/>
                </a:ext>
              </a:extLst>
            </p:cNvPr>
            <p:cNvSpPr>
              <a:spLocks/>
            </p:cNvSpPr>
            <p:nvPr/>
          </p:nvSpPr>
          <p:spPr bwMode="auto">
            <a:xfrm>
              <a:off x="6807285" y="5248550"/>
              <a:ext cx="171452" cy="390545"/>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84" name="海南">
              <a:extLst>
                <a:ext uri="{FF2B5EF4-FFF2-40B4-BE49-F238E27FC236}">
                  <a16:creationId xmlns:a16="http://schemas.microsoft.com/office/drawing/2014/main" id="{5775B53A-02BA-95BE-ED33-8DF210CE6E99}"/>
                </a:ext>
              </a:extLst>
            </p:cNvPr>
            <p:cNvSpPr>
              <a:spLocks/>
            </p:cNvSpPr>
            <p:nvPr/>
          </p:nvSpPr>
          <p:spPr bwMode="auto">
            <a:xfrm>
              <a:off x="5588069" y="5905808"/>
              <a:ext cx="266703" cy="219086"/>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85" name="Freeform 108">
              <a:extLst>
                <a:ext uri="{FF2B5EF4-FFF2-40B4-BE49-F238E27FC236}">
                  <a16:creationId xmlns:a16="http://schemas.microsoft.com/office/drawing/2014/main" id="{81551094-D27D-AB04-E084-8F0D340B8FC1}"/>
                </a:ext>
              </a:extLst>
            </p:cNvPr>
            <p:cNvSpPr>
              <a:spLocks/>
            </p:cNvSpPr>
            <p:nvPr/>
          </p:nvSpPr>
          <p:spPr bwMode="auto">
            <a:xfrm>
              <a:off x="6807304" y="4496041"/>
              <a:ext cx="76201" cy="38102"/>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86" name="Freeform 109">
              <a:extLst>
                <a:ext uri="{FF2B5EF4-FFF2-40B4-BE49-F238E27FC236}">
                  <a16:creationId xmlns:a16="http://schemas.microsoft.com/office/drawing/2014/main" id="{F293DE69-8A8A-0B70-63DF-218EF49BF4A9}"/>
                </a:ext>
              </a:extLst>
            </p:cNvPr>
            <p:cNvSpPr>
              <a:spLocks/>
            </p:cNvSpPr>
            <p:nvPr/>
          </p:nvSpPr>
          <p:spPr bwMode="auto">
            <a:xfrm>
              <a:off x="6854995" y="4543538"/>
              <a:ext cx="19051" cy="952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87" name="Freeform 110">
              <a:extLst>
                <a:ext uri="{FF2B5EF4-FFF2-40B4-BE49-F238E27FC236}">
                  <a16:creationId xmlns:a16="http://schemas.microsoft.com/office/drawing/2014/main" id="{F70823C7-26F8-7876-518A-FE69CCEEBE73}"/>
                </a:ext>
              </a:extLst>
            </p:cNvPr>
            <p:cNvSpPr>
              <a:spLocks/>
            </p:cNvSpPr>
            <p:nvPr/>
          </p:nvSpPr>
          <p:spPr bwMode="auto">
            <a:xfrm>
              <a:off x="6873875" y="4543425"/>
              <a:ext cx="9525" cy="952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9525">
              <a:solidFill>
                <a:sysClr val="window" lastClr="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sp>
        <p:nvSpPr>
          <p:cNvPr id="89" name="文本框 88">
            <a:extLst>
              <a:ext uri="{FF2B5EF4-FFF2-40B4-BE49-F238E27FC236}">
                <a16:creationId xmlns:a16="http://schemas.microsoft.com/office/drawing/2014/main" id="{A8D4C6B5-B035-D086-F605-182754A4FC23}"/>
              </a:ext>
            </a:extLst>
          </p:cNvPr>
          <p:cNvSpPr txBox="1"/>
          <p:nvPr/>
        </p:nvSpPr>
        <p:spPr>
          <a:xfrm>
            <a:off x="1532584" y="2634369"/>
            <a:ext cx="8906605" cy="1323439"/>
          </a:xfrm>
          <a:prstGeom prst="rect">
            <a:avLst/>
          </a:prstGeom>
          <a:noFill/>
        </p:spPr>
        <p:txBody>
          <a:bodyPr wrap="none" rtlCol="0">
            <a:spAutoFit/>
          </a:bodyPr>
          <a:lstStyle/>
          <a:p>
            <a:r>
              <a:rPr lang="en-US" altLang="zh-CN" sz="8000" dirty="0">
                <a:solidFill>
                  <a:srgbClr val="FF0000"/>
                </a:solidFill>
                <a:effectLst>
                  <a:glow rad="101600">
                    <a:schemeClr val="bg1"/>
                  </a:glow>
                </a:effectLst>
                <a:latin typeface="Aa锐雅体" panose="00020600040101010101" pitchFamily="18" charset="-122"/>
                <a:ea typeface="Aa锐雅体" panose="00020600040101010101" pitchFamily="18" charset="-122"/>
              </a:rPr>
              <a:t>CNY.30000000000</a:t>
            </a:r>
            <a:endParaRPr lang="zh-CN" altLang="en-US" sz="8000" dirty="0">
              <a:solidFill>
                <a:srgbClr val="FF0000"/>
              </a:solidFill>
              <a:effectLst>
                <a:glow rad="101600">
                  <a:schemeClr val="bg1"/>
                </a:glow>
              </a:effectLst>
              <a:latin typeface="Aa锐雅体" panose="00020600040101010101" pitchFamily="18" charset="-122"/>
              <a:ea typeface="Aa锐雅体" panose="00020600040101010101" pitchFamily="18" charset="-122"/>
            </a:endParaRPr>
          </a:p>
        </p:txBody>
      </p:sp>
      <p:sp>
        <p:nvSpPr>
          <p:cNvPr id="90" name="文本框 89">
            <a:extLst>
              <a:ext uri="{FF2B5EF4-FFF2-40B4-BE49-F238E27FC236}">
                <a16:creationId xmlns:a16="http://schemas.microsoft.com/office/drawing/2014/main" id="{22EADDCF-CC7B-8AD4-8BFA-54121CB5047F}"/>
              </a:ext>
            </a:extLst>
          </p:cNvPr>
          <p:cNvSpPr txBox="1"/>
          <p:nvPr/>
        </p:nvSpPr>
        <p:spPr>
          <a:xfrm>
            <a:off x="8351803" y="4893367"/>
            <a:ext cx="2238113" cy="400110"/>
          </a:xfrm>
          <a:prstGeom prst="rect">
            <a:avLst/>
          </a:prstGeom>
          <a:noFill/>
        </p:spPr>
        <p:txBody>
          <a:bodyPr wrap="none" rtlCol="0">
            <a:spAutoFit/>
          </a:bodyPr>
          <a:lstStyle/>
          <a:p>
            <a:r>
              <a:rPr lang="en-US" altLang="zh-CN" sz="2000" dirty="0">
                <a:solidFill>
                  <a:srgbClr val="FF0000"/>
                </a:solidFill>
                <a:effectLst>
                  <a:glow rad="101600">
                    <a:schemeClr val="bg1"/>
                  </a:glow>
                </a:effectLst>
                <a:latin typeface="Aa锐雅体" panose="00020600040101010101" pitchFamily="18" charset="-122"/>
                <a:ea typeface="Aa锐雅体" panose="00020600040101010101" pitchFamily="18" charset="-122"/>
              </a:rPr>
              <a:t>NTD.2000000000</a:t>
            </a:r>
            <a:endParaRPr lang="zh-CN" altLang="en-US" sz="2000" dirty="0">
              <a:solidFill>
                <a:srgbClr val="FF0000"/>
              </a:solidFill>
              <a:effectLst>
                <a:glow rad="101600">
                  <a:schemeClr val="bg1"/>
                </a:glow>
              </a:effectLst>
              <a:latin typeface="Aa锐雅体" panose="00020600040101010101" pitchFamily="18" charset="-122"/>
              <a:ea typeface="Aa锐雅体" panose="00020600040101010101" pitchFamily="18" charset="-122"/>
            </a:endParaRPr>
          </a:p>
        </p:txBody>
      </p:sp>
    </p:spTree>
    <p:extLst>
      <p:ext uri="{BB962C8B-B14F-4D97-AF65-F5344CB8AC3E}">
        <p14:creationId xmlns:p14="http://schemas.microsoft.com/office/powerpoint/2010/main" val="1303003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088EBAF-7DB6-CB67-3256-2056576AC431}"/>
              </a:ext>
            </a:extLst>
          </p:cNvPr>
          <p:cNvPicPr>
            <a:picLocks noChangeAspect="1"/>
          </p:cNvPicPr>
          <p:nvPr/>
        </p:nvPicPr>
        <p:blipFill>
          <a:blip r:embed="rId2"/>
          <a:stretch>
            <a:fillRect/>
          </a:stretch>
        </p:blipFill>
        <p:spPr>
          <a:xfrm>
            <a:off x="414670" y="3609754"/>
            <a:ext cx="5247167" cy="2728241"/>
          </a:xfrm>
          <a:prstGeom prst="rect">
            <a:avLst/>
          </a:prstGeom>
        </p:spPr>
      </p:pic>
      <p:pic>
        <p:nvPicPr>
          <p:cNvPr id="7" name="图片 6">
            <a:extLst>
              <a:ext uri="{FF2B5EF4-FFF2-40B4-BE49-F238E27FC236}">
                <a16:creationId xmlns:a16="http://schemas.microsoft.com/office/drawing/2014/main" id="{B1DD30D5-84C9-A8DE-6EA8-787C06B66303}"/>
              </a:ext>
            </a:extLst>
          </p:cNvPr>
          <p:cNvPicPr>
            <a:picLocks noChangeAspect="1"/>
          </p:cNvPicPr>
          <p:nvPr/>
        </p:nvPicPr>
        <p:blipFill>
          <a:blip r:embed="rId3"/>
          <a:stretch>
            <a:fillRect/>
          </a:stretch>
        </p:blipFill>
        <p:spPr>
          <a:xfrm>
            <a:off x="6014151" y="3609754"/>
            <a:ext cx="5283333" cy="2728240"/>
          </a:xfrm>
          <a:prstGeom prst="rect">
            <a:avLst/>
          </a:prstGeom>
        </p:spPr>
      </p:pic>
      <p:pic>
        <p:nvPicPr>
          <p:cNvPr id="9" name="图片 8">
            <a:extLst>
              <a:ext uri="{FF2B5EF4-FFF2-40B4-BE49-F238E27FC236}">
                <a16:creationId xmlns:a16="http://schemas.microsoft.com/office/drawing/2014/main" id="{0A58414D-282E-7256-CD52-F5E17BA27F42}"/>
              </a:ext>
            </a:extLst>
          </p:cNvPr>
          <p:cNvPicPr>
            <a:picLocks noChangeAspect="1"/>
          </p:cNvPicPr>
          <p:nvPr/>
        </p:nvPicPr>
        <p:blipFill>
          <a:blip r:embed="rId4"/>
          <a:stretch>
            <a:fillRect/>
          </a:stretch>
        </p:blipFill>
        <p:spPr>
          <a:xfrm>
            <a:off x="6014151" y="967394"/>
            <a:ext cx="5283333" cy="2461606"/>
          </a:xfrm>
          <a:prstGeom prst="rect">
            <a:avLst/>
          </a:prstGeom>
        </p:spPr>
      </p:pic>
      <p:pic>
        <p:nvPicPr>
          <p:cNvPr id="3" name="图片 2">
            <a:extLst>
              <a:ext uri="{FF2B5EF4-FFF2-40B4-BE49-F238E27FC236}">
                <a16:creationId xmlns:a16="http://schemas.microsoft.com/office/drawing/2014/main" id="{3DEEAC28-6E2B-AF8C-C782-6C9E39DF92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266" y="274197"/>
            <a:ext cx="3789973" cy="3235918"/>
          </a:xfrm>
          <a:prstGeom prst="rect">
            <a:avLst/>
          </a:prstGeom>
        </p:spPr>
      </p:pic>
    </p:spTree>
    <p:extLst>
      <p:ext uri="{BB962C8B-B14F-4D97-AF65-F5344CB8AC3E}">
        <p14:creationId xmlns:p14="http://schemas.microsoft.com/office/powerpoint/2010/main" val="4230628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背景图案&#10;&#10;描述已自动生成">
            <a:extLst>
              <a:ext uri="{FF2B5EF4-FFF2-40B4-BE49-F238E27FC236}">
                <a16:creationId xmlns:a16="http://schemas.microsoft.com/office/drawing/2014/main" id="{071529CA-3743-085D-B102-C122DBAE3BF3}"/>
              </a:ext>
            </a:extLst>
          </p:cNvPr>
          <p:cNvPicPr>
            <a:picLocks noChangeAspect="1"/>
          </p:cNvPicPr>
          <p:nvPr/>
        </p:nvPicPr>
        <p:blipFill rotWithShape="1">
          <a:blip r:embed="rId2">
            <a:extLst>
              <a:ext uri="{28A0092B-C50C-407E-A947-70E740481C1C}">
                <a14:useLocalDpi xmlns:a14="http://schemas.microsoft.com/office/drawing/2010/main" val="0"/>
              </a:ext>
            </a:extLst>
          </a:blip>
          <a:srcRect l="8162" r="2934" b="1"/>
          <a:stretch/>
        </p:blipFill>
        <p:spPr>
          <a:xfrm>
            <a:off x="20" y="1282"/>
            <a:ext cx="12191980" cy="6856718"/>
          </a:xfrm>
          <a:prstGeom prst="rect">
            <a:avLst/>
          </a:prstGeom>
        </p:spPr>
      </p:pic>
      <p:sp>
        <p:nvSpPr>
          <p:cNvPr id="5" name="文本框 4">
            <a:extLst>
              <a:ext uri="{FF2B5EF4-FFF2-40B4-BE49-F238E27FC236}">
                <a16:creationId xmlns:a16="http://schemas.microsoft.com/office/drawing/2014/main" id="{7978C4DA-0082-0740-7DE8-B1FCBE4340A3}"/>
              </a:ext>
            </a:extLst>
          </p:cNvPr>
          <p:cNvSpPr txBox="1"/>
          <p:nvPr/>
        </p:nvSpPr>
        <p:spPr>
          <a:xfrm>
            <a:off x="199496" y="1832326"/>
            <a:ext cx="11648629" cy="4503477"/>
          </a:xfrm>
          <a:prstGeom prst="rect">
            <a:avLst/>
          </a:prstGeom>
          <a:noFill/>
        </p:spPr>
        <p:txBody>
          <a:bodyPr wrap="square">
            <a:spAutoFit/>
          </a:bodyPr>
          <a:lstStyle/>
          <a:p>
            <a:r>
              <a:rPr lang="zh-CN" altLang="zh-CN" sz="3200" b="1" dirty="0">
                <a:effectLst/>
                <a:latin typeface="微软雅黑" panose="020B0503020204020204" pitchFamily="34" charset="-122"/>
                <a:ea typeface="微软雅黑" panose="020B0503020204020204" pitchFamily="34" charset="-122"/>
                <a:cs typeface="Times New Roman" panose="02020603050405020304" pitchFamily="18" charset="0"/>
              </a:rPr>
              <a:t>董事长王宗继表示，经营沃伦勒夫品牌，</a:t>
            </a:r>
            <a:r>
              <a:rPr lang="zh-CN" altLang="zh-CN" sz="3200" b="1"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不是为了让它更像卫康，而是为了助力卫康</a:t>
            </a:r>
            <a:r>
              <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华丽转身</a:t>
            </a:r>
            <a:r>
              <a:rPr lang="zh-CN" altLang="zh-CN" sz="3200" b="1" dirty="0">
                <a:effectLst/>
                <a:latin typeface="微软雅黑" panose="020B0503020204020204" pitchFamily="34" charset="-122"/>
                <a:ea typeface="微软雅黑" panose="020B0503020204020204" pitchFamily="34" charset="-122"/>
                <a:cs typeface="Times New Roman" panose="02020603050405020304" pitchFamily="18" charset="0"/>
              </a:rPr>
              <a:t>。沃伦勒夫品牌</a:t>
            </a:r>
            <a:r>
              <a:rPr lang="zh-CN" altLang="en-US" sz="3200" b="1" dirty="0">
                <a:effectLst/>
                <a:latin typeface="微软雅黑" panose="020B0503020204020204" pitchFamily="34" charset="-122"/>
                <a:ea typeface="微软雅黑" panose="020B0503020204020204" pitchFamily="34" charset="-122"/>
                <a:cs typeface="Times New Roman" panose="02020603050405020304" pitchFamily="18" charset="0"/>
              </a:rPr>
              <a:t>必将成为卫康生物集团最重要的品牌板块</a:t>
            </a:r>
            <a:r>
              <a:rPr lang="zh-CN" altLang="zh-CN" sz="3200" b="1"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2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ts val="3300"/>
              </a:lnSpc>
            </a:pPr>
            <a:endParaRPr lang="en-US" altLang="zh-CN" sz="2400" dirty="0">
              <a:effectLst/>
              <a:latin typeface="印品雅宋简 Bold（非商用）" panose="02000500000000000000" pitchFamily="2" charset="-122"/>
              <a:ea typeface="印品雅宋简 Bold（非商用）" panose="02000500000000000000" pitchFamily="2" charset="-122"/>
              <a:cs typeface="Times New Roman" panose="02020603050405020304" pitchFamily="18" charset="0"/>
            </a:endParaRPr>
          </a:p>
          <a:p>
            <a:pPr>
              <a:lnSpc>
                <a:spcPts val="3300"/>
              </a:lnSpc>
            </a:pP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下一个大健康产业的风口已经出现，时值中国直销行业法规近</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年来首次进行利好修订，作为中国第</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57</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家获得直销经营许可证的卫康生物集团成功获得沃伦汉奇教授</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号实验室的独家授权，以及沃伦勒夫品牌中国地区的独家经营权，在山东临沂总部按国际标准设立生产组装车间及配套物流中心，并建设了完善的产品展厅及会议培训中心，完全由卫康集团直营，合规合法经营，长久稳健发展，助力卫康生物华丽转身！以划时代的科技产品和大爱的分享创业精神，带领更多人实现梦想。</a:t>
            </a:r>
            <a:endParaRPr lang="zh-CN" altLang="en-US" sz="2400" dirty="0">
              <a:latin typeface="微软雅黑" panose="020B0503020204020204" pitchFamily="34" charset="-122"/>
              <a:ea typeface="微软雅黑" panose="020B0503020204020204" pitchFamily="34" charset="-122"/>
            </a:endParaRPr>
          </a:p>
        </p:txBody>
      </p:sp>
      <p:pic>
        <p:nvPicPr>
          <p:cNvPr id="2" name="图片 1" descr="文本&#10;&#10;描述已自动生成">
            <a:extLst>
              <a:ext uri="{FF2B5EF4-FFF2-40B4-BE49-F238E27FC236}">
                <a16:creationId xmlns:a16="http://schemas.microsoft.com/office/drawing/2014/main" id="{A20A692F-3119-D372-87FD-998DC888E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968" y="522197"/>
            <a:ext cx="4620127" cy="924025"/>
          </a:xfrm>
          <a:prstGeom prst="rect">
            <a:avLst/>
          </a:prstGeom>
        </p:spPr>
      </p:pic>
    </p:spTree>
    <p:extLst>
      <p:ext uri="{BB962C8B-B14F-4D97-AF65-F5344CB8AC3E}">
        <p14:creationId xmlns:p14="http://schemas.microsoft.com/office/powerpoint/2010/main" val="1565490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16226" y="526774"/>
            <a:ext cx="10982739" cy="5754756"/>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4" name="矩形 3">
            <a:extLst>
              <a:ext uri="{FF2B5EF4-FFF2-40B4-BE49-F238E27FC236}">
                <a16:creationId xmlns:a16="http://schemas.microsoft.com/office/drawing/2014/main" id="{8B803F84-2035-BDAA-75AE-34AE874C916F}"/>
              </a:ext>
            </a:extLst>
          </p:cNvPr>
          <p:cNvSpPr/>
          <p:nvPr/>
        </p:nvSpPr>
        <p:spPr>
          <a:xfrm>
            <a:off x="616226" y="526774"/>
            <a:ext cx="10982739" cy="575475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F0502020204030204"/>
              <a:ea typeface="微软雅黑"/>
              <a:cs typeface="+mn-cs"/>
            </a:endParaRPr>
          </a:p>
        </p:txBody>
      </p:sp>
      <p:sp>
        <p:nvSpPr>
          <p:cNvPr id="7" name="矩形 6"/>
          <p:cNvSpPr/>
          <p:nvPr/>
        </p:nvSpPr>
        <p:spPr>
          <a:xfrm>
            <a:off x="11042374" y="5724939"/>
            <a:ext cx="1149626" cy="1133061"/>
          </a:xfrm>
          <a:prstGeom prst="rect">
            <a:avLst/>
          </a:prstGeom>
          <a:solidFill>
            <a:srgbClr val="EC6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0" name="矩形 9"/>
          <p:cNvSpPr/>
          <p:nvPr/>
        </p:nvSpPr>
        <p:spPr>
          <a:xfrm>
            <a:off x="886294" y="992736"/>
            <a:ext cx="6288902" cy="523220"/>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Arial" panose="020F0502020204030204"/>
                <a:ea typeface="Lato Black" panose="020F0502020204030203" pitchFamily="34" charset="0"/>
                <a:cs typeface="Lato Black" panose="020F0502020204030203" pitchFamily="34" charset="0"/>
                <a:sym typeface="+mn-lt"/>
              </a:rPr>
              <a:t>科技，应该让人类仰望星空，探索宇宙</a:t>
            </a:r>
          </a:p>
        </p:txBody>
      </p:sp>
      <p:sp>
        <p:nvSpPr>
          <p:cNvPr id="11" name="矩形 10"/>
          <p:cNvSpPr/>
          <p:nvPr/>
        </p:nvSpPr>
        <p:spPr>
          <a:xfrm>
            <a:off x="886294" y="1663450"/>
            <a:ext cx="7007046" cy="523220"/>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Arial" panose="020F0502020204030204"/>
                <a:ea typeface="Lato Black" panose="020F0502020204030203" pitchFamily="34" charset="0"/>
                <a:cs typeface="Lato Black" panose="020F0502020204030203" pitchFamily="34" charset="0"/>
                <a:sym typeface="+mn-lt"/>
              </a:rPr>
              <a:t>科技，更应造福人类，把爱和健康传承下去</a:t>
            </a:r>
          </a:p>
        </p:txBody>
      </p:sp>
      <p:cxnSp>
        <p:nvCxnSpPr>
          <p:cNvPr id="13" name="直接连接符 12"/>
          <p:cNvCxnSpPr/>
          <p:nvPr/>
        </p:nvCxnSpPr>
        <p:spPr>
          <a:xfrm>
            <a:off x="1009543" y="2334164"/>
            <a:ext cx="46713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64A34E3-A442-30A4-4570-5D44C6290EDA}"/>
              </a:ext>
            </a:extLst>
          </p:cNvPr>
          <p:cNvSpPr txBox="1"/>
          <p:nvPr/>
        </p:nvSpPr>
        <p:spPr>
          <a:xfrm>
            <a:off x="929561" y="5050268"/>
            <a:ext cx="5466561" cy="923330"/>
          </a:xfrm>
          <a:prstGeom prst="rect">
            <a:avLst/>
          </a:prstGeom>
          <a:noFill/>
        </p:spPr>
        <p:txBody>
          <a:bodyPr wrap="none" rtlCol="0">
            <a:spAutoFit/>
          </a:bodyPr>
          <a:lstStyle/>
          <a:p>
            <a:r>
              <a:rPr lang="zh-CN" altLang="en-US" sz="5400" b="1" spc="600" dirty="0">
                <a:solidFill>
                  <a:srgbClr val="F36B04"/>
                </a:solidFill>
                <a:effectLst>
                  <a:glow rad="63500">
                    <a:schemeClr val="bg1"/>
                  </a:glow>
                </a:effectLst>
                <a:latin typeface="微软雅黑" panose="020B0503020204020204" pitchFamily="34" charset="-122"/>
                <a:ea typeface="微软雅黑" panose="020B0503020204020204" pitchFamily="34" charset="-122"/>
              </a:rPr>
              <a:t>卫康</a:t>
            </a:r>
            <a:r>
              <a:rPr lang="en-US" altLang="zh-CN" sz="5400" b="1" spc="600" dirty="0">
                <a:solidFill>
                  <a:srgbClr val="F36B04"/>
                </a:solidFill>
                <a:effectLst>
                  <a:glow rad="63500">
                    <a:schemeClr val="bg1"/>
                  </a:glow>
                </a:effectLst>
                <a:latin typeface="微软雅黑" panose="020B0503020204020204" pitchFamily="34" charset="-122"/>
                <a:ea typeface="微软雅黑" panose="020B0503020204020204" pitchFamily="34" charset="-122"/>
              </a:rPr>
              <a:t>·</a:t>
            </a:r>
            <a:r>
              <a:rPr lang="zh-CN" altLang="en-US" sz="5400" b="1" spc="600" dirty="0">
                <a:solidFill>
                  <a:srgbClr val="F36B04"/>
                </a:solidFill>
                <a:effectLst>
                  <a:glow rad="63500">
                    <a:schemeClr val="bg1"/>
                  </a:glow>
                </a:effectLst>
                <a:latin typeface="微软雅黑" panose="020B0503020204020204" pitchFamily="34" charset="-122"/>
                <a:ea typeface="微软雅黑" panose="020B0503020204020204" pitchFamily="34" charset="-122"/>
              </a:rPr>
              <a:t>沃伦勒夫 </a:t>
            </a:r>
          </a:p>
        </p:txBody>
      </p:sp>
      <p:pic>
        <p:nvPicPr>
          <p:cNvPr id="8" name="图片 7" descr="文本&#10;&#10;描述已自动生成">
            <a:extLst>
              <a:ext uri="{FF2B5EF4-FFF2-40B4-BE49-F238E27FC236}">
                <a16:creationId xmlns:a16="http://schemas.microsoft.com/office/drawing/2014/main" id="{660B5A60-D34C-C238-E6A2-07082BC88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74" y="6253560"/>
            <a:ext cx="3020494" cy="604099"/>
          </a:xfrm>
          <a:prstGeom prst="rect">
            <a:avLst/>
          </a:prstGeom>
        </p:spPr>
      </p:pic>
      <p:sp>
        <p:nvSpPr>
          <p:cNvPr id="12" name="文本框 11">
            <a:extLst>
              <a:ext uri="{FF2B5EF4-FFF2-40B4-BE49-F238E27FC236}">
                <a16:creationId xmlns:a16="http://schemas.microsoft.com/office/drawing/2014/main" id="{5D333BD4-3A9A-C50D-92C7-559166FA4C96}"/>
              </a:ext>
            </a:extLst>
          </p:cNvPr>
          <p:cNvSpPr txBox="1"/>
          <p:nvPr/>
        </p:nvSpPr>
        <p:spPr>
          <a:xfrm>
            <a:off x="6096000" y="5540273"/>
            <a:ext cx="3348768" cy="369332"/>
          </a:xfrm>
          <a:prstGeom prst="rect">
            <a:avLst/>
          </a:prstGeom>
          <a:noFill/>
        </p:spPr>
        <p:txBody>
          <a:bodyPr wrap="square">
            <a:spAutoFit/>
          </a:bodyPr>
          <a:lstStyle/>
          <a:p>
            <a:r>
              <a:rPr lang="zh-CN" altLang="en-US" sz="1800" dirty="0">
                <a:solidFill>
                  <a:schemeClr val="bg1"/>
                </a:solidFill>
                <a:latin typeface="+mj-ea"/>
                <a:ea typeface="+mj-ea"/>
              </a:rPr>
              <a:t>全球领先的创新健康科技品牌</a:t>
            </a:r>
            <a:endParaRPr lang="zh-CN" altLang="en-US" dirty="0">
              <a:solidFill>
                <a:schemeClr val="bg1"/>
              </a:solidFill>
            </a:endParaRPr>
          </a:p>
        </p:txBody>
      </p:sp>
    </p:spTree>
    <p:extLst>
      <p:ext uri="{BB962C8B-B14F-4D97-AF65-F5344CB8AC3E}">
        <p14:creationId xmlns:p14="http://schemas.microsoft.com/office/powerpoint/2010/main" val="1332120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flipV="1">
            <a:off x="0" y="0"/>
            <a:ext cx="5475890" cy="5433848"/>
          </a:xfrm>
          <a:prstGeom prst="rtTriangle">
            <a:avLst/>
          </a:prstGeom>
          <a:blipFill dpi="0" rotWithShape="0">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9" name="直角三角形 8"/>
          <p:cNvSpPr/>
          <p:nvPr/>
        </p:nvSpPr>
        <p:spPr>
          <a:xfrm flipH="1">
            <a:off x="0" y="2143213"/>
            <a:ext cx="3431628" cy="340528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0" name="矩形 9"/>
          <p:cNvSpPr/>
          <p:nvPr/>
        </p:nvSpPr>
        <p:spPr>
          <a:xfrm>
            <a:off x="2323632" y="3615020"/>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KabanaBook" panose="020B7200000000000000" pitchFamily="34" charset="0"/>
                <a:ea typeface="微软雅黑"/>
                <a:cs typeface="Courier New" panose="02070309020205020404" pitchFamily="49" charset="0"/>
                <a:sym typeface="+mn-lt"/>
              </a:rPr>
              <a:t>白春礼</a:t>
            </a:r>
            <a:endParaRPr kumimoji="0" lang="en-US" altLang="zh-CN" sz="2400" b="1" i="0" u="none" strike="noStrike" kern="1200" cap="none" spc="0" normalizeH="0" baseline="0" noProof="0" dirty="0">
              <a:ln>
                <a:noFill/>
              </a:ln>
              <a:solidFill>
                <a:srgbClr val="FFFFFF"/>
              </a:solidFill>
              <a:effectLst/>
              <a:uLnTx/>
              <a:uFillTx/>
              <a:latin typeface="KabanaBook" panose="020B7200000000000000" pitchFamily="34" charset="0"/>
              <a:ea typeface="微软雅黑"/>
              <a:cs typeface="Courier New" panose="02070309020205020404" pitchFamily="49" charset="0"/>
              <a:sym typeface="+mn-lt"/>
            </a:endParaRPr>
          </a:p>
        </p:txBody>
      </p:sp>
      <p:grpSp>
        <p:nvGrpSpPr>
          <p:cNvPr id="11" name="组合 10"/>
          <p:cNvGrpSpPr/>
          <p:nvPr/>
        </p:nvGrpSpPr>
        <p:grpSpPr>
          <a:xfrm rot="16200000">
            <a:off x="10047036" y="3914022"/>
            <a:ext cx="3112610" cy="156333"/>
            <a:chOff x="5068962" y="5977180"/>
            <a:chExt cx="2054076" cy="263471"/>
          </a:xfrm>
        </p:grpSpPr>
        <p:cxnSp>
          <p:nvCxnSpPr>
            <p:cNvPr id="12" name="直接连接符 11"/>
            <p:cNvCxnSpPr/>
            <p:nvPr/>
          </p:nvCxnSpPr>
          <p:spPr>
            <a:xfrm>
              <a:off x="5068962" y="6240651"/>
              <a:ext cx="2054076" cy="0"/>
            </a:xfrm>
            <a:prstGeom prst="line">
              <a:avLst/>
            </a:prstGeom>
            <a:ln w="19050" cap="rnd">
              <a:solidFill>
                <a:srgbClr val="48B2EB"/>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68962" y="5977180"/>
              <a:ext cx="0" cy="263471"/>
            </a:xfrm>
            <a:prstGeom prst="line">
              <a:avLst/>
            </a:prstGeom>
            <a:ln w="19050" cap="rnd">
              <a:solidFill>
                <a:srgbClr val="48B2EB"/>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23038" y="5977180"/>
              <a:ext cx="0" cy="263471"/>
            </a:xfrm>
            <a:prstGeom prst="line">
              <a:avLst/>
            </a:prstGeom>
            <a:ln w="19050" cap="rnd">
              <a:solidFill>
                <a:srgbClr val="48B2EB"/>
              </a:solidFill>
              <a:round/>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3552330" y="2598818"/>
            <a:ext cx="8009374" cy="986296"/>
          </a:xfrm>
          <a:prstGeom prst="rect">
            <a:avLst/>
          </a:prstGeom>
        </p:spPr>
        <p:txBody>
          <a:bodyPr wrap="square">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rPr>
              <a:t>历史经验表明，全球性经济危机往往催生重大科技创新与突破。而当今，一些重要科技领域已显现出革命性突破的先兆，新技术革命和产业革命初现端倪，世界正处于新一轮科技革命的“拂晓”。</a:t>
            </a:r>
          </a:p>
        </p:txBody>
      </p:sp>
      <p:sp>
        <p:nvSpPr>
          <p:cNvPr id="17" name="矩形 16"/>
          <p:cNvSpPr/>
          <p:nvPr/>
        </p:nvSpPr>
        <p:spPr>
          <a:xfrm>
            <a:off x="3552330" y="4051724"/>
            <a:ext cx="8008475" cy="152573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6B3EB"/>
                </a:solidFill>
                <a:effectLst/>
                <a:uLnTx/>
                <a:uFillTx/>
                <a:latin typeface="Arial" panose="020F0502020204030204"/>
                <a:ea typeface="微软雅黑"/>
                <a:cs typeface="+mn-ea"/>
                <a:sym typeface="+mn-lt"/>
              </a:rPr>
              <a:t>预期下一次技革命是在</a:t>
            </a:r>
            <a:r>
              <a:rPr kumimoji="0" lang="zh-CN" altLang="en-US" sz="1600" b="1" i="0" u="none" strike="noStrike" kern="1200" cap="none" spc="0" normalizeH="0" baseline="0" noProof="0" dirty="0">
                <a:ln>
                  <a:noFill/>
                </a:ln>
                <a:solidFill>
                  <a:srgbClr val="C00000"/>
                </a:solidFill>
                <a:effectLst/>
                <a:uLnTx/>
                <a:uFillTx/>
                <a:latin typeface="Arial" panose="020F0502020204030204"/>
                <a:ea typeface="微软雅黑"/>
                <a:cs typeface="+mn-ea"/>
                <a:sym typeface="+mn-lt"/>
              </a:rPr>
              <a:t>生命科学、物质科学</a:t>
            </a:r>
            <a:r>
              <a:rPr kumimoji="0" lang="zh-CN" altLang="en-US" sz="1600" b="1" i="0" u="none" strike="noStrike" kern="1200" cap="none" spc="0" normalizeH="0" baseline="0" noProof="0" dirty="0">
                <a:ln>
                  <a:noFill/>
                </a:ln>
                <a:solidFill>
                  <a:srgbClr val="46B3EB"/>
                </a:solidFill>
                <a:effectLst/>
                <a:uLnTx/>
                <a:uFillTx/>
                <a:latin typeface="Arial" panose="020F0502020204030204"/>
                <a:ea typeface="微软雅黑"/>
                <a:cs typeface="+mn-ea"/>
                <a:sym typeface="+mn-lt"/>
              </a:rPr>
              <a:t>以及它们交叉的领域出现。因为人的生命和健康中未知的东西非常多，有很多、很大的问题需要探索，有很多新的理论需要建立。建立了新的理论并得到应用，会使人们的生活质量和生存质量有很大改善，甚至会带动新产业的发生。</a:t>
            </a:r>
            <a:endParaRPr kumimoji="0" lang="en-US" altLang="zh-CN" sz="105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endParaRPr>
          </a:p>
        </p:txBody>
      </p:sp>
      <p:sp>
        <p:nvSpPr>
          <p:cNvPr id="18" name="矩形 17"/>
          <p:cNvSpPr/>
          <p:nvPr/>
        </p:nvSpPr>
        <p:spPr>
          <a:xfrm>
            <a:off x="4294135" y="1303684"/>
            <a:ext cx="3262432"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rPr>
              <a:t>健康科技革命</a:t>
            </a:r>
            <a:endParaRPr kumimoji="0" lang="en-US" altLang="zh-CN" sz="40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endParaRPr>
          </a:p>
        </p:txBody>
      </p:sp>
      <p:sp>
        <p:nvSpPr>
          <p:cNvPr id="2" name="矩形 1">
            <a:extLst>
              <a:ext uri="{FF2B5EF4-FFF2-40B4-BE49-F238E27FC236}">
                <a16:creationId xmlns:a16="http://schemas.microsoft.com/office/drawing/2014/main" id="{3CCAE76A-09CE-CCD7-6D64-9F81C12BEB7A}"/>
              </a:ext>
            </a:extLst>
          </p:cNvPr>
          <p:cNvSpPr/>
          <p:nvPr/>
        </p:nvSpPr>
        <p:spPr>
          <a:xfrm>
            <a:off x="1561386" y="4166671"/>
            <a:ext cx="1826141"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KabanaBook" panose="020B7200000000000000" pitchFamily="34" charset="0"/>
                <a:ea typeface="微软雅黑"/>
                <a:cs typeface="Courier New" panose="02070309020205020404" pitchFamily="49" charset="0"/>
                <a:sym typeface="+mn-lt"/>
              </a:rPr>
              <a:t>中国科学院院长</a:t>
            </a:r>
            <a:endParaRPr kumimoji="0" lang="en-US" altLang="zh-CN" sz="1600" b="0" i="0" u="none" strike="noStrike" kern="1200" cap="none" spc="0" normalizeH="0" baseline="0" noProof="0" dirty="0">
              <a:ln>
                <a:noFill/>
              </a:ln>
              <a:solidFill>
                <a:srgbClr val="FFFFFF"/>
              </a:solidFill>
              <a:effectLst/>
              <a:uLnTx/>
              <a:uFillTx/>
              <a:latin typeface="KabanaBook" panose="020B7200000000000000" pitchFamily="34" charset="0"/>
              <a:ea typeface="微软雅黑"/>
              <a:cs typeface="Courier New" panose="02070309020205020404" pitchFamily="49" charset="0"/>
              <a:sym typeface="+mn-lt"/>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KabanaBook" panose="020B7200000000000000" pitchFamily="34" charset="0"/>
                <a:ea typeface="微软雅黑"/>
                <a:cs typeface="Courier New" panose="02070309020205020404" pitchFamily="49" charset="0"/>
                <a:sym typeface="+mn-lt"/>
              </a:rPr>
              <a:t>第十九届中央委员</a:t>
            </a:r>
            <a:endParaRPr kumimoji="0" lang="en-US" altLang="zh-CN" sz="1600" b="0" i="0" u="none" strike="noStrike" kern="1200" cap="none" spc="0" normalizeH="0" baseline="0" noProof="0" dirty="0">
              <a:ln>
                <a:noFill/>
              </a:ln>
              <a:solidFill>
                <a:srgbClr val="FFFFFF"/>
              </a:solidFill>
              <a:effectLst/>
              <a:uLnTx/>
              <a:uFillTx/>
              <a:latin typeface="KabanaBook" panose="020B7200000000000000" pitchFamily="34" charset="0"/>
              <a:ea typeface="微软雅黑"/>
              <a:cs typeface="Courier New" panose="02070309020205020404" pitchFamily="49" charset="0"/>
              <a:sym typeface="+mn-lt"/>
            </a:endParaRPr>
          </a:p>
        </p:txBody>
      </p:sp>
      <p:pic>
        <p:nvPicPr>
          <p:cNvPr id="6" name="图片 5" descr="文本&#10;&#10;描述已自动生成">
            <a:extLst>
              <a:ext uri="{FF2B5EF4-FFF2-40B4-BE49-F238E27FC236}">
                <a16:creationId xmlns:a16="http://schemas.microsoft.com/office/drawing/2014/main" id="{6CC76C49-4D7B-6FEA-6E84-B6BF49EB1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565" y="5624891"/>
            <a:ext cx="5520129" cy="1104026"/>
          </a:xfrm>
          <a:prstGeom prst="rect">
            <a:avLst/>
          </a:prstGeom>
        </p:spPr>
      </p:pic>
    </p:spTree>
    <p:extLst>
      <p:ext uri="{BB962C8B-B14F-4D97-AF65-F5344CB8AC3E}">
        <p14:creationId xmlns:p14="http://schemas.microsoft.com/office/powerpoint/2010/main" val="123858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B689DA70-A7B0-66A6-63D2-49287FA434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3133344"/>
          </a:xfrm>
          <a:prstGeom prst="rect">
            <a:avLst/>
          </a:prstGeom>
        </p:spPr>
      </p:pic>
      <p:sp>
        <p:nvSpPr>
          <p:cNvPr id="11" name="椭圆 10"/>
          <p:cNvSpPr>
            <a:spLocks noChangeAspect="1"/>
          </p:cNvSpPr>
          <p:nvPr/>
        </p:nvSpPr>
        <p:spPr>
          <a:xfrm>
            <a:off x="7254240" y="1484101"/>
            <a:ext cx="3474720" cy="3474720"/>
          </a:xfrm>
          <a:prstGeom prst="ellipse">
            <a:avLst/>
          </a:prstGeom>
          <a:solidFill>
            <a:srgbClr val="FFF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2" name="弧形 11"/>
          <p:cNvSpPr/>
          <p:nvPr/>
        </p:nvSpPr>
        <p:spPr>
          <a:xfrm>
            <a:off x="7089648" y="1319509"/>
            <a:ext cx="3803904" cy="3803904"/>
          </a:xfrm>
          <a:prstGeom prst="arc">
            <a:avLst>
              <a:gd name="adj1" fmla="val 10822179"/>
              <a:gd name="adj2" fmla="val 0"/>
            </a:avLst>
          </a:prstGeom>
          <a:ln w="12700">
            <a:solidFill>
              <a:srgbClr val="FFF2D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10" name="矩形 9"/>
          <p:cNvSpPr/>
          <p:nvPr/>
        </p:nvSpPr>
        <p:spPr>
          <a:xfrm>
            <a:off x="6651150" y="1932855"/>
            <a:ext cx="4680900" cy="2400978"/>
          </a:xfrm>
          <a:prstGeom prst="rect">
            <a:avLst/>
          </a:prstGeom>
        </p:spPr>
        <p:txBody>
          <a:bodyPr wrap="square">
            <a:spAutoFit/>
          </a:bodyPr>
          <a:lstStyle/>
          <a:p>
            <a:pPr marL="0" marR="0" lvl="0" indent="0" algn="ctr" defTabSz="914400" rtl="0" eaLnBrk="1" fontAlgn="auto" latinLnBrk="0" hangingPunct="1">
              <a:lnSpc>
                <a:spcPts val="47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rPr>
              <a:t>人类自诞生以来为了获得</a:t>
            </a:r>
            <a:endParaRPr kumimoji="0" lang="en-US" altLang="zh-CN" sz="160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endParaRPr>
          </a:p>
          <a:p>
            <a:pPr marL="0" marR="0" lvl="0" indent="0" algn="ctr" defTabSz="914400" rtl="0" eaLnBrk="1" fontAlgn="auto" latinLnBrk="0" hangingPunct="1">
              <a:lnSpc>
                <a:spcPts val="47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rPr>
              <a:t>自身健康的方式及其有限</a:t>
            </a:r>
            <a:endParaRPr kumimoji="0" lang="en-US" altLang="zh-CN" sz="160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endParaRPr>
          </a:p>
          <a:p>
            <a:pPr marL="0" marR="0" lvl="0" indent="0" algn="ctr" defTabSz="914400" rtl="0" eaLnBrk="1" fontAlgn="auto" latinLnBrk="0" hangingPunct="1">
              <a:lnSpc>
                <a:spcPts val="47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rPr>
              <a:t>大健康行业的兴起也</a:t>
            </a:r>
            <a:endParaRPr kumimoji="0" lang="en-US" altLang="zh-CN" sz="160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endParaRPr>
          </a:p>
          <a:p>
            <a:pPr marL="0" marR="0" lvl="0" indent="0" algn="ctr" defTabSz="914400" rtl="0" eaLnBrk="1" fontAlgn="auto" latinLnBrk="0" hangingPunct="1">
              <a:lnSpc>
                <a:spcPts val="47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rPr>
              <a:t>未能产生实质性的改变</a:t>
            </a:r>
            <a:endParaRPr kumimoji="0" lang="en-US" altLang="zh-CN" sz="1600" b="0" i="0" u="none" strike="noStrike" kern="1200" cap="none" spc="0" normalizeH="0" baseline="0" noProof="0" dirty="0">
              <a:ln>
                <a:noFill/>
              </a:ln>
              <a:solidFill>
                <a:srgbClr val="000000">
                  <a:lumMod val="50000"/>
                  <a:lumOff val="50000"/>
                </a:srgbClr>
              </a:solidFill>
              <a:effectLst/>
              <a:uLnTx/>
              <a:uFillTx/>
              <a:latin typeface="Arial" panose="020F0502020204030204"/>
              <a:ea typeface="微软雅黑"/>
              <a:cs typeface="+mn-ea"/>
              <a:sym typeface="+mn-lt"/>
            </a:endParaRPr>
          </a:p>
        </p:txBody>
      </p:sp>
      <p:sp>
        <p:nvSpPr>
          <p:cNvPr id="7" name="文本框 6">
            <a:extLst>
              <a:ext uri="{FF2B5EF4-FFF2-40B4-BE49-F238E27FC236}">
                <a16:creationId xmlns:a16="http://schemas.microsoft.com/office/drawing/2014/main" id="{6CF678A0-0087-AC0D-5320-AF57FBE199DB}"/>
              </a:ext>
            </a:extLst>
          </p:cNvPr>
          <p:cNvSpPr txBox="1"/>
          <p:nvPr/>
        </p:nvSpPr>
        <p:spPr>
          <a:xfrm>
            <a:off x="523064" y="4152127"/>
            <a:ext cx="597556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Arial" panose="020F0502020204030204"/>
                <a:ea typeface="微软雅黑"/>
                <a:cs typeface="+mn-cs"/>
              </a:rPr>
              <a:t>健康科技革命</a:t>
            </a:r>
          </a:p>
        </p:txBody>
      </p:sp>
      <p:sp>
        <p:nvSpPr>
          <p:cNvPr id="8" name="文本框 7">
            <a:extLst>
              <a:ext uri="{FF2B5EF4-FFF2-40B4-BE49-F238E27FC236}">
                <a16:creationId xmlns:a16="http://schemas.microsoft.com/office/drawing/2014/main" id="{C221DA58-FBAD-034B-30DD-6DC10265382E}"/>
              </a:ext>
            </a:extLst>
          </p:cNvPr>
          <p:cNvSpPr txBox="1"/>
          <p:nvPr/>
        </p:nvSpPr>
        <p:spPr>
          <a:xfrm>
            <a:off x="523064" y="4974242"/>
            <a:ext cx="987962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FF7800"/>
                </a:solidFill>
                <a:effectLst/>
                <a:uLnTx/>
                <a:uFillTx/>
                <a:latin typeface="Arial" panose="020F0502020204030204"/>
                <a:ea typeface="微软雅黑"/>
                <a:cs typeface="+mn-cs"/>
              </a:rPr>
              <a:t>将彻底颠覆人类获取健康的方式</a:t>
            </a:r>
          </a:p>
        </p:txBody>
      </p:sp>
      <p:pic>
        <p:nvPicPr>
          <p:cNvPr id="2" name="图片 1" descr="文本&#10;&#10;描述已自动生成">
            <a:extLst>
              <a:ext uri="{FF2B5EF4-FFF2-40B4-BE49-F238E27FC236}">
                <a16:creationId xmlns:a16="http://schemas.microsoft.com/office/drawing/2014/main" id="{E4F826E3-4D2E-6B31-8F54-4C9F4897D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627" y="5897572"/>
            <a:ext cx="4292554" cy="858511"/>
          </a:xfrm>
          <a:prstGeom prst="rect">
            <a:avLst/>
          </a:prstGeom>
        </p:spPr>
      </p:pic>
    </p:spTree>
    <p:extLst>
      <p:ext uri="{BB962C8B-B14F-4D97-AF65-F5344CB8AC3E}">
        <p14:creationId xmlns:p14="http://schemas.microsoft.com/office/powerpoint/2010/main" val="1428217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3" y="-1"/>
            <a:ext cx="12192003" cy="4503074"/>
          </a:xfrm>
          <a:custGeom>
            <a:avLst/>
            <a:gdLst>
              <a:gd name="connsiteX0" fmla="*/ 0 w 12192003"/>
              <a:gd name="connsiteY0" fmla="*/ 0 h 4503074"/>
              <a:gd name="connsiteX1" fmla="*/ 12192003 w 12192003"/>
              <a:gd name="connsiteY1" fmla="*/ 0 h 4503074"/>
              <a:gd name="connsiteX2" fmla="*/ 12192003 w 12192003"/>
              <a:gd name="connsiteY2" fmla="*/ 4199685 h 4503074"/>
              <a:gd name="connsiteX3" fmla="*/ 11989141 w 12192003"/>
              <a:gd name="connsiteY3" fmla="*/ 4221352 h 4503074"/>
              <a:gd name="connsiteX4" fmla="*/ 6096001 w 12192003"/>
              <a:gd name="connsiteY4" fmla="*/ 4503074 h 4503074"/>
              <a:gd name="connsiteX5" fmla="*/ 375565 w 12192003"/>
              <a:gd name="connsiteY5" fmla="*/ 4238195 h 4503074"/>
              <a:gd name="connsiteX6" fmla="*/ 0 w 12192003"/>
              <a:gd name="connsiteY6" fmla="*/ 4199432 h 450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3" h="4503074">
                <a:moveTo>
                  <a:pt x="0" y="0"/>
                </a:moveTo>
                <a:lnTo>
                  <a:pt x="12192003" y="0"/>
                </a:lnTo>
                <a:lnTo>
                  <a:pt x="12192003" y="4199685"/>
                </a:lnTo>
                <a:lnTo>
                  <a:pt x="11989141" y="4221352"/>
                </a:lnTo>
                <a:cubicBezTo>
                  <a:pt x="10151565" y="4403608"/>
                  <a:pt x="8166665" y="4503074"/>
                  <a:pt x="6096001" y="4503074"/>
                </a:cubicBezTo>
                <a:cubicBezTo>
                  <a:pt x="4090046" y="4503074"/>
                  <a:pt x="2164577" y="4409728"/>
                  <a:pt x="375565" y="4238195"/>
                </a:cubicBezTo>
                <a:lnTo>
                  <a:pt x="0" y="4199432"/>
                </a:lnTo>
                <a:close/>
              </a:path>
            </a:pathLst>
          </a:cu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8" name="任意多边形 7"/>
          <p:cNvSpPr/>
          <p:nvPr/>
        </p:nvSpPr>
        <p:spPr>
          <a:xfrm>
            <a:off x="-2088" y="-1"/>
            <a:ext cx="12194088" cy="4503074"/>
          </a:xfrm>
          <a:custGeom>
            <a:avLst/>
            <a:gdLst>
              <a:gd name="connsiteX0" fmla="*/ 0 w 12192003"/>
              <a:gd name="connsiteY0" fmla="*/ 0 h 4503074"/>
              <a:gd name="connsiteX1" fmla="*/ 12192003 w 12192003"/>
              <a:gd name="connsiteY1" fmla="*/ 0 h 4503074"/>
              <a:gd name="connsiteX2" fmla="*/ 12192003 w 12192003"/>
              <a:gd name="connsiteY2" fmla="*/ 4199685 h 4503074"/>
              <a:gd name="connsiteX3" fmla="*/ 11989141 w 12192003"/>
              <a:gd name="connsiteY3" fmla="*/ 4221352 h 4503074"/>
              <a:gd name="connsiteX4" fmla="*/ 6096001 w 12192003"/>
              <a:gd name="connsiteY4" fmla="*/ 4503074 h 4503074"/>
              <a:gd name="connsiteX5" fmla="*/ 375565 w 12192003"/>
              <a:gd name="connsiteY5" fmla="*/ 4238195 h 4503074"/>
              <a:gd name="connsiteX6" fmla="*/ 0 w 12192003"/>
              <a:gd name="connsiteY6" fmla="*/ 4199432 h 450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3" h="4503074">
                <a:moveTo>
                  <a:pt x="0" y="0"/>
                </a:moveTo>
                <a:lnTo>
                  <a:pt x="12192003" y="0"/>
                </a:lnTo>
                <a:lnTo>
                  <a:pt x="12192003" y="4199685"/>
                </a:lnTo>
                <a:lnTo>
                  <a:pt x="11989141" y="4221352"/>
                </a:lnTo>
                <a:cubicBezTo>
                  <a:pt x="10151565" y="4403608"/>
                  <a:pt x="8166665" y="4503074"/>
                  <a:pt x="6096001" y="4503074"/>
                </a:cubicBezTo>
                <a:cubicBezTo>
                  <a:pt x="4090046" y="4503074"/>
                  <a:pt x="2164577" y="4409728"/>
                  <a:pt x="375565" y="4238195"/>
                </a:cubicBezTo>
                <a:lnTo>
                  <a:pt x="0" y="4199432"/>
                </a:lnTo>
                <a:close/>
              </a:path>
            </a:pathLst>
          </a:cu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0" name="矩形 9"/>
          <p:cNvSpPr/>
          <p:nvPr/>
        </p:nvSpPr>
        <p:spPr>
          <a:xfrm>
            <a:off x="504621" y="329705"/>
            <a:ext cx="3357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300" normalizeH="0" baseline="0" noProof="0" dirty="0">
                <a:ln>
                  <a:noFill/>
                </a:ln>
                <a:solidFill>
                  <a:srgbClr val="FFFFFF"/>
                </a:solidFill>
                <a:effectLst/>
                <a:uLnTx/>
                <a:uFillTx/>
                <a:latin typeface="Agency FB" panose="020B0503020202020204" pitchFamily="34" charset="0"/>
                <a:ea typeface="微软雅黑"/>
                <a:cs typeface="Lato Thin" panose="020F0502020204030203" pitchFamily="34" charset="0"/>
                <a:sym typeface="+mn-lt"/>
              </a:rPr>
              <a:t>尼古拉</a:t>
            </a:r>
            <a:r>
              <a:rPr kumimoji="0" lang="en-US" altLang="zh-CN" sz="3600" b="1" i="0" u="none" strike="noStrike" kern="1200" cap="none" spc="300" normalizeH="0" baseline="0" noProof="0" dirty="0">
                <a:ln>
                  <a:noFill/>
                </a:ln>
                <a:solidFill>
                  <a:srgbClr val="FFFFFF"/>
                </a:solidFill>
                <a:effectLst/>
                <a:uLnTx/>
                <a:uFillTx/>
                <a:latin typeface="Agency FB" panose="020B0503020202020204" pitchFamily="34" charset="0"/>
                <a:ea typeface="微软雅黑"/>
                <a:cs typeface="Lato Thin" panose="020F0502020204030203" pitchFamily="34" charset="0"/>
                <a:sym typeface="+mn-lt"/>
              </a:rPr>
              <a:t>·</a:t>
            </a:r>
            <a:r>
              <a:rPr kumimoji="0" lang="zh-CN" altLang="en-US" sz="3600" b="1" i="0" u="none" strike="noStrike" kern="1200" cap="none" spc="300" normalizeH="0" baseline="0" noProof="0" dirty="0">
                <a:ln>
                  <a:noFill/>
                </a:ln>
                <a:solidFill>
                  <a:srgbClr val="FFFFFF"/>
                </a:solidFill>
                <a:effectLst/>
                <a:uLnTx/>
                <a:uFillTx/>
                <a:latin typeface="Agency FB" panose="020B0503020202020204" pitchFamily="34" charset="0"/>
                <a:ea typeface="微软雅黑"/>
                <a:cs typeface="Lato Thin" panose="020F0502020204030203" pitchFamily="34" charset="0"/>
                <a:sym typeface="+mn-lt"/>
              </a:rPr>
              <a:t>特斯拉</a:t>
            </a:r>
          </a:p>
        </p:txBody>
      </p:sp>
      <p:sp>
        <p:nvSpPr>
          <p:cNvPr id="11" name="矩形 10"/>
          <p:cNvSpPr/>
          <p:nvPr/>
        </p:nvSpPr>
        <p:spPr>
          <a:xfrm>
            <a:off x="504621" y="989294"/>
            <a:ext cx="3188490" cy="1469057"/>
          </a:xfrm>
          <a:prstGeom prst="rect">
            <a:avLst/>
          </a:prstGeom>
        </p:spPr>
        <p:txBody>
          <a:bodyPr wrap="square">
            <a:spAutoFit/>
          </a:bodyPr>
          <a:lstStyle/>
          <a:p>
            <a:pPr marL="171450" marR="0" lvl="0" indent="-171450" algn="l"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en-US" sz="1200" b="1" i="0" u="none" strike="noStrike" kern="1200" cap="none" spc="300" normalizeH="0" baseline="0" noProof="0" dirty="0">
                <a:ln>
                  <a:noFill/>
                </a:ln>
                <a:solidFill>
                  <a:srgbClr val="FFFFFF">
                    <a:lumMod val="85000"/>
                  </a:srgbClr>
                </a:solidFill>
                <a:effectLst/>
                <a:uLnTx/>
                <a:uFillTx/>
                <a:latin typeface="微软雅黑"/>
                <a:ea typeface="微软雅黑"/>
                <a:cs typeface="Lato Thin" panose="020F0502020204030203" pitchFamily="34" charset="0"/>
                <a:sym typeface="+mn-lt"/>
              </a:rPr>
              <a:t>人类历史上最伟大的发明家之一</a:t>
            </a:r>
          </a:p>
          <a:p>
            <a:pPr marL="171450" marR="0" lvl="0" indent="-171450" algn="l"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en-US" sz="1200" b="1" i="0" u="none" strike="noStrike" kern="1200" cap="none" spc="300" normalizeH="0" baseline="0" noProof="0" dirty="0">
                <a:ln>
                  <a:noFill/>
                </a:ln>
                <a:solidFill>
                  <a:srgbClr val="FFFFFF">
                    <a:lumMod val="85000"/>
                  </a:srgbClr>
                </a:solidFill>
                <a:effectLst/>
                <a:uLnTx/>
                <a:uFillTx/>
                <a:latin typeface="微软雅黑"/>
                <a:ea typeface="微软雅黑"/>
                <a:cs typeface="Lato Thin" panose="020F0502020204030203" pitchFamily="34" charset="0"/>
                <a:sym typeface="+mn-lt"/>
              </a:rPr>
              <a:t>交流电机发明和实际应用改良</a:t>
            </a:r>
          </a:p>
          <a:p>
            <a:pPr marL="171450" marR="0" lvl="0" indent="-171450" algn="l"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en-US" sz="1200" b="1" i="0" u="none" strike="noStrike" kern="1200" cap="none" spc="300" normalizeH="0" baseline="0" noProof="0" dirty="0">
                <a:ln>
                  <a:noFill/>
                </a:ln>
                <a:solidFill>
                  <a:srgbClr val="FFFFFF">
                    <a:lumMod val="85000"/>
                  </a:srgbClr>
                </a:solidFill>
                <a:effectLst/>
                <a:uLnTx/>
                <a:uFillTx/>
                <a:latin typeface="微软雅黑"/>
                <a:ea typeface="微软雅黑"/>
                <a:cs typeface="Lato Thin" panose="020F0502020204030203" pitchFamily="34" charset="0"/>
                <a:sym typeface="+mn-lt"/>
              </a:rPr>
              <a:t>无线电发明者  </a:t>
            </a:r>
            <a:endParaRPr kumimoji="0" lang="en-US" altLang="zh-CN" sz="1200" b="1" i="0" u="none" strike="noStrike" kern="1200" cap="none" spc="300" normalizeH="0" baseline="0" noProof="0" dirty="0">
              <a:ln>
                <a:noFill/>
              </a:ln>
              <a:solidFill>
                <a:srgbClr val="FFFFFF">
                  <a:lumMod val="85000"/>
                </a:srgbClr>
              </a:solidFill>
              <a:effectLst/>
              <a:uLnTx/>
              <a:uFillTx/>
              <a:latin typeface="微软雅黑"/>
              <a:ea typeface="微软雅黑"/>
              <a:cs typeface="Lato Thin" panose="020F0502020204030203" pitchFamily="34" charset="0"/>
              <a:sym typeface="+mn-lt"/>
            </a:endParaRPr>
          </a:p>
          <a:p>
            <a:pPr marL="171450" marR="0" lvl="0" indent="-171450" algn="l"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en-US" altLang="zh-CN" sz="1200" b="1" i="0" u="none" strike="noStrike" kern="1200" cap="none" spc="300" normalizeH="0" baseline="0" noProof="0" dirty="0">
                <a:ln>
                  <a:noFill/>
                </a:ln>
                <a:solidFill>
                  <a:srgbClr val="FFFFFF">
                    <a:lumMod val="85000"/>
                  </a:srgbClr>
                </a:solidFill>
                <a:effectLst/>
                <a:uLnTx/>
                <a:uFillTx/>
                <a:latin typeface="微软雅黑"/>
                <a:ea typeface="微软雅黑"/>
                <a:cs typeface="Lato Thin" panose="020F0502020204030203" pitchFamily="34" charset="0"/>
                <a:sym typeface="+mn-lt"/>
              </a:rPr>
              <a:t>X</a:t>
            </a:r>
            <a:r>
              <a:rPr kumimoji="0" lang="zh-CN" altLang="en-US" sz="1200" b="1" i="0" u="none" strike="noStrike" kern="1200" cap="none" spc="300" normalizeH="0" baseline="0" noProof="0" dirty="0">
                <a:ln>
                  <a:noFill/>
                </a:ln>
                <a:solidFill>
                  <a:srgbClr val="FFFFFF">
                    <a:lumMod val="85000"/>
                  </a:srgbClr>
                </a:solidFill>
                <a:effectLst/>
                <a:uLnTx/>
                <a:uFillTx/>
                <a:latin typeface="微软雅黑"/>
                <a:ea typeface="微软雅黑"/>
                <a:cs typeface="Lato Thin" panose="020F0502020204030203" pitchFamily="34" charset="0"/>
                <a:sym typeface="+mn-lt"/>
              </a:rPr>
              <a:t>射线发现者</a:t>
            </a:r>
          </a:p>
          <a:p>
            <a:pPr marL="171450" marR="0" lvl="0" indent="-171450" algn="l" defTabSz="914400" rtl="0" eaLnBrk="1" fontAlgn="auto" latinLnBrk="0" hangingPunct="1">
              <a:lnSpc>
                <a:spcPts val="2200"/>
              </a:lnSpc>
              <a:spcBef>
                <a:spcPts val="0"/>
              </a:spcBef>
              <a:spcAft>
                <a:spcPts val="0"/>
              </a:spcAft>
              <a:buClrTx/>
              <a:buSzTx/>
              <a:buFont typeface="Wingdings" panose="05000000000000000000" pitchFamily="2" charset="2"/>
              <a:buChar char="l"/>
              <a:tabLst/>
              <a:defRPr/>
            </a:pPr>
            <a:r>
              <a:rPr kumimoji="0" lang="zh-CN" altLang="en-US" sz="1200" b="1" i="0" u="none" strike="noStrike" kern="1200" cap="none" spc="300" normalizeH="0" baseline="0" noProof="0" dirty="0">
                <a:ln>
                  <a:noFill/>
                </a:ln>
                <a:solidFill>
                  <a:srgbClr val="FFFFFF">
                    <a:lumMod val="85000"/>
                  </a:srgbClr>
                </a:solidFill>
                <a:effectLst/>
                <a:uLnTx/>
                <a:uFillTx/>
                <a:latin typeface="微软雅黑"/>
                <a:ea typeface="微软雅黑"/>
                <a:cs typeface="Lato Thin" panose="020F0502020204030203" pitchFamily="34" charset="0"/>
                <a:sym typeface="+mn-lt"/>
              </a:rPr>
              <a:t>量子科技领域先驱</a:t>
            </a:r>
          </a:p>
        </p:txBody>
      </p:sp>
      <p:sp>
        <p:nvSpPr>
          <p:cNvPr id="13" name="矩形 12"/>
          <p:cNvSpPr/>
          <p:nvPr/>
        </p:nvSpPr>
        <p:spPr>
          <a:xfrm>
            <a:off x="645001" y="3288617"/>
            <a:ext cx="2938419" cy="3156979"/>
          </a:xfrm>
          <a:prstGeom prst="rect">
            <a:avLst/>
          </a:prstGeom>
          <a:solidFill>
            <a:schemeClr val="bg1"/>
          </a:solidFill>
          <a:ln>
            <a:noFill/>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4" name="矩形 13"/>
          <p:cNvSpPr/>
          <p:nvPr/>
        </p:nvSpPr>
        <p:spPr>
          <a:xfrm>
            <a:off x="645001" y="3288617"/>
            <a:ext cx="2938419" cy="1586406"/>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7" name="矩形 16"/>
          <p:cNvSpPr/>
          <p:nvPr/>
        </p:nvSpPr>
        <p:spPr>
          <a:xfrm>
            <a:off x="8608580" y="3285599"/>
            <a:ext cx="2938419" cy="3156979"/>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8" name="矩形 17"/>
          <p:cNvSpPr/>
          <p:nvPr/>
        </p:nvSpPr>
        <p:spPr>
          <a:xfrm>
            <a:off x="8608580" y="3285736"/>
            <a:ext cx="2938419" cy="1586406"/>
          </a:xfrm>
          <a:prstGeom prst="rect">
            <a:avLst/>
          </a:prstGeom>
          <a:blipFill>
            <a:blip r:embed="rId7"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9" name="矩形 18"/>
          <p:cNvSpPr/>
          <p:nvPr/>
        </p:nvSpPr>
        <p:spPr>
          <a:xfrm>
            <a:off x="831826" y="4943562"/>
            <a:ext cx="2564771" cy="144853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A4E51"/>
                </a:solidFill>
                <a:effectLst/>
                <a:uLnTx/>
                <a:uFillTx/>
                <a:latin typeface="Agency FB" panose="020B0503020202020204" pitchFamily="34" charset="0"/>
                <a:ea typeface="微软雅黑"/>
                <a:cs typeface="+mn-ea"/>
                <a:sym typeface="+mn-lt"/>
              </a:rPr>
              <a:t>埃隆</a:t>
            </a:r>
            <a:r>
              <a:rPr kumimoji="0" lang="en-US" altLang="zh-CN" sz="1800" b="0" i="0" u="none" strike="noStrike" kern="1200" cap="none" spc="0" normalizeH="0" baseline="0" noProof="0" dirty="0">
                <a:ln>
                  <a:noFill/>
                </a:ln>
                <a:solidFill>
                  <a:srgbClr val="4A4E51"/>
                </a:solidFill>
                <a:effectLst/>
                <a:uLnTx/>
                <a:uFillTx/>
                <a:latin typeface="Agency FB" panose="020B0503020202020204" pitchFamily="34" charset="0"/>
                <a:ea typeface="微软雅黑"/>
                <a:cs typeface="+mn-ea"/>
                <a:sym typeface="+mn-lt"/>
              </a:rPr>
              <a:t>·</a:t>
            </a:r>
            <a:r>
              <a:rPr kumimoji="0" lang="zh-CN" altLang="en-US" sz="1800" b="0" i="0" u="none" strike="noStrike" kern="1200" cap="none" spc="0" normalizeH="0" baseline="0" noProof="0" dirty="0">
                <a:ln>
                  <a:noFill/>
                </a:ln>
                <a:solidFill>
                  <a:srgbClr val="4A4E51"/>
                </a:solidFill>
                <a:effectLst/>
                <a:uLnTx/>
                <a:uFillTx/>
                <a:latin typeface="Agency FB" panose="020B0503020202020204" pitchFamily="34" charset="0"/>
                <a:ea typeface="微软雅黑"/>
                <a:cs typeface="+mn-ea"/>
                <a:sym typeface="+mn-lt"/>
              </a:rPr>
              <a:t>马斯克</a:t>
            </a:r>
            <a:endParaRPr kumimoji="0" lang="en-US" altLang="zh-CN" sz="1800" b="0" i="0" u="none" strike="noStrike" kern="1200" cap="none" spc="0" normalizeH="0" baseline="0" noProof="0" dirty="0">
              <a:ln>
                <a:noFill/>
              </a:ln>
              <a:solidFill>
                <a:srgbClr val="4A4E51"/>
              </a:solidFill>
              <a:effectLst/>
              <a:uLnTx/>
              <a:uFillTx/>
              <a:latin typeface="Agency FB" panose="020B0503020202020204" pitchFamily="34" charset="0"/>
              <a:ea typeface="微软雅黑"/>
              <a:cs typeface="+mn-ea"/>
              <a:sym typeface="+mn-lt"/>
            </a:endParaRPr>
          </a:p>
          <a:p>
            <a:pPr lvl="0" algn="ctr">
              <a:lnSpc>
                <a:spcPct val="150000"/>
              </a:lnSpc>
            </a:pPr>
            <a:r>
              <a:rPr lang="zh-CN" altLang="en-US" sz="1050" b="0" i="0" dirty="0">
                <a:solidFill>
                  <a:srgbClr val="626675"/>
                </a:solidFill>
                <a:effectLst/>
                <a:latin typeface="Helvetica Neue" panose="02000503000000020004"/>
              </a:rPr>
              <a:t>美国特斯拉</a:t>
            </a:r>
            <a:endParaRPr lang="en-US" altLang="zh-CN" sz="1050" b="0" i="0" dirty="0">
              <a:solidFill>
                <a:srgbClr val="626675"/>
              </a:solidFill>
              <a:effectLst/>
              <a:latin typeface="Helvetica Neue" panose="02000503000000020004"/>
            </a:endParaRPr>
          </a:p>
          <a:p>
            <a:pPr lvl="0" algn="ctr">
              <a:lnSpc>
                <a:spcPct val="150000"/>
              </a:lnSpc>
            </a:pPr>
            <a:r>
              <a:rPr lang="zh-CN" altLang="en-US" sz="1050" b="0" i="0" dirty="0">
                <a:solidFill>
                  <a:srgbClr val="626675"/>
                </a:solidFill>
                <a:effectLst/>
                <a:latin typeface="Helvetica Neue" panose="02000503000000020004"/>
              </a:rPr>
              <a:t>创始人兼首席执行官</a:t>
            </a:r>
            <a:endParaRPr lang="en-US" altLang="zh-CN" sz="1050" b="0" i="0" dirty="0">
              <a:solidFill>
                <a:srgbClr val="626675"/>
              </a:solidFill>
              <a:effectLst/>
              <a:latin typeface="Helvetica Neue" panose="02000503000000020004"/>
            </a:endParaRPr>
          </a:p>
          <a:p>
            <a:pPr lvl="0" algn="ctr">
              <a:lnSpc>
                <a:spcPct val="150000"/>
              </a:lnSpc>
            </a:pPr>
            <a:r>
              <a:rPr lang="zh-CN" altLang="en-US" sz="1050" b="0" i="0" dirty="0">
                <a:solidFill>
                  <a:srgbClr val="626675"/>
                </a:solidFill>
                <a:effectLst/>
                <a:latin typeface="Helvetica Neue" panose="02000503000000020004"/>
              </a:rPr>
              <a:t>美国</a:t>
            </a:r>
            <a:r>
              <a:rPr lang="en-US" altLang="zh-CN" sz="1050" b="0" i="0" dirty="0">
                <a:solidFill>
                  <a:srgbClr val="626675"/>
                </a:solidFill>
                <a:effectLst/>
                <a:latin typeface="Helvetica Neue" panose="02000503000000020004"/>
              </a:rPr>
              <a:t>SpaceX</a:t>
            </a:r>
            <a:r>
              <a:rPr lang="zh-CN" altLang="en-US" sz="1050" b="0" i="0" dirty="0">
                <a:solidFill>
                  <a:srgbClr val="626675"/>
                </a:solidFill>
                <a:effectLst/>
                <a:latin typeface="Helvetica Neue" panose="02000503000000020004"/>
              </a:rPr>
              <a:t>首席执行官兼首席技术官</a:t>
            </a:r>
            <a:endParaRPr lang="en-US" altLang="zh-CN" sz="1050" b="0" i="0" dirty="0">
              <a:solidFill>
                <a:srgbClr val="626675"/>
              </a:solidFill>
              <a:effectLst/>
              <a:latin typeface="Helvetica Neue" panose="02000503000000020004"/>
            </a:endParaRPr>
          </a:p>
          <a:p>
            <a:pPr lvl="0" algn="ctr">
              <a:lnSpc>
                <a:spcPct val="150000"/>
              </a:lnSpc>
            </a:pPr>
            <a:r>
              <a:rPr lang="zh-CN" altLang="en-US" sz="1050" b="0" i="0" dirty="0">
                <a:solidFill>
                  <a:srgbClr val="333333"/>
                </a:solidFill>
                <a:effectLst/>
                <a:latin typeface="Helvetica Neue" panose="02000503000000020004"/>
              </a:rPr>
              <a:t>历史上首位身价破</a:t>
            </a:r>
            <a:r>
              <a:rPr lang="en-US" altLang="zh-CN" sz="1050" b="0" i="0" dirty="0">
                <a:solidFill>
                  <a:srgbClr val="333333"/>
                </a:solidFill>
                <a:effectLst/>
                <a:latin typeface="Helvetica Neue" panose="02000503000000020004"/>
              </a:rPr>
              <a:t>3000</a:t>
            </a:r>
            <a:r>
              <a:rPr lang="zh-CN" altLang="en-US" sz="1050" b="0" i="0" dirty="0">
                <a:solidFill>
                  <a:srgbClr val="333333"/>
                </a:solidFill>
                <a:effectLst/>
                <a:latin typeface="Helvetica Neue" panose="02000503000000020004"/>
              </a:rPr>
              <a:t>亿美元的人</a:t>
            </a:r>
            <a:endParaRPr lang="en-US" altLang="zh-CN" sz="1050" b="0" i="0" dirty="0">
              <a:solidFill>
                <a:srgbClr val="333333"/>
              </a:solidFill>
              <a:effectLst/>
              <a:latin typeface="Helvetica Neue" panose="02000503000000020004"/>
            </a:endParaRPr>
          </a:p>
        </p:txBody>
      </p:sp>
      <p:sp>
        <p:nvSpPr>
          <p:cNvPr id="2" name="矩形 1">
            <a:extLst>
              <a:ext uri="{FF2B5EF4-FFF2-40B4-BE49-F238E27FC236}">
                <a16:creationId xmlns:a16="http://schemas.microsoft.com/office/drawing/2014/main" id="{47D3287A-207D-C25D-FC9D-434984133DED}"/>
              </a:ext>
            </a:extLst>
          </p:cNvPr>
          <p:cNvSpPr/>
          <p:nvPr/>
        </p:nvSpPr>
        <p:spPr>
          <a:xfrm>
            <a:off x="7175730" y="2309736"/>
            <a:ext cx="4692031" cy="769121"/>
          </a:xfrm>
          <a:prstGeom prst="rect">
            <a:avLst/>
          </a:prstGeom>
        </p:spPr>
        <p:txBody>
          <a:bodyPr wrap="square">
            <a:spAutoFit/>
          </a:bodyPr>
          <a:lstStyle/>
          <a:p>
            <a:pPr algn="just">
              <a:lnSpc>
                <a:spcPts val="2800"/>
              </a:lnSpc>
            </a:pPr>
            <a:r>
              <a:rPr lang="zh-CN" altLang="en-US" sz="1600" b="1" dirty="0">
                <a:solidFill>
                  <a:schemeClr val="bg1"/>
                </a:solidFill>
                <a:cs typeface="+mn-ea"/>
                <a:sym typeface="+mn-lt"/>
              </a:rPr>
              <a:t>万物都是由某种频率振动的能量所组成。</a:t>
            </a:r>
            <a:endParaRPr lang="en-US" altLang="zh-CN" sz="1600" b="1" dirty="0">
              <a:solidFill>
                <a:schemeClr val="bg1"/>
              </a:solidFill>
              <a:cs typeface="+mn-ea"/>
              <a:sym typeface="+mn-lt"/>
            </a:endParaRPr>
          </a:p>
          <a:p>
            <a:pPr algn="just">
              <a:lnSpc>
                <a:spcPts val="2800"/>
              </a:lnSpc>
            </a:pPr>
            <a:r>
              <a:rPr lang="zh-CN" altLang="en-US" sz="1600" b="1" dirty="0">
                <a:solidFill>
                  <a:schemeClr val="bg1"/>
                </a:solidFill>
                <a:cs typeface="+mn-ea"/>
                <a:sym typeface="+mn-lt"/>
              </a:rPr>
              <a:t>要找到宇宙的奥秘就要以能量、频率和振动来思考。</a:t>
            </a:r>
          </a:p>
        </p:txBody>
      </p:sp>
      <p:grpSp>
        <p:nvGrpSpPr>
          <p:cNvPr id="3" name="组合 2">
            <a:extLst>
              <a:ext uri="{FF2B5EF4-FFF2-40B4-BE49-F238E27FC236}">
                <a16:creationId xmlns:a16="http://schemas.microsoft.com/office/drawing/2014/main" id="{92D9BA14-AF54-821F-12F4-7AD7D044E5D2}"/>
              </a:ext>
            </a:extLst>
          </p:cNvPr>
          <p:cNvGrpSpPr/>
          <p:nvPr/>
        </p:nvGrpSpPr>
        <p:grpSpPr>
          <a:xfrm>
            <a:off x="7065860" y="2060555"/>
            <a:ext cx="372386" cy="249181"/>
            <a:chOff x="914400" y="4787207"/>
            <a:chExt cx="746149" cy="499793"/>
          </a:xfrm>
          <a:solidFill>
            <a:schemeClr val="bg1"/>
          </a:solidFill>
        </p:grpSpPr>
        <p:sp>
          <p:nvSpPr>
            <p:cNvPr id="4" name="任意多边形 14">
              <a:extLst>
                <a:ext uri="{FF2B5EF4-FFF2-40B4-BE49-F238E27FC236}">
                  <a16:creationId xmlns:a16="http://schemas.microsoft.com/office/drawing/2014/main" id="{63F25B48-00C0-2551-2A2B-94B53190B9A8}"/>
                </a:ext>
              </a:extLst>
            </p:cNvPr>
            <p:cNvSpPr/>
            <p:nvPr>
              <p:custDataLst>
                <p:tags r:id="rId1"/>
              </p:custDataLst>
            </p:nvPr>
          </p:nvSpPr>
          <p:spPr>
            <a:xfrm rot="10800000">
              <a:off x="1294282" y="4787207"/>
              <a:ext cx="366267" cy="499793"/>
            </a:xfrm>
            <a:custGeom>
              <a:avLst/>
              <a:gdLst>
                <a:gd name="connsiteX0" fmla="*/ 416655 w 823077"/>
                <a:gd name="connsiteY0" fmla="*/ 0 h 1123138"/>
                <a:gd name="connsiteX1" fmla="*/ 709416 w 823077"/>
                <a:gd name="connsiteY1" fmla="*/ 129587 h 1123138"/>
                <a:gd name="connsiteX2" fmla="*/ 823077 w 823077"/>
                <a:gd name="connsiteY2" fmla="*/ 457359 h 1123138"/>
                <a:gd name="connsiteX3" fmla="*/ 611592 w 823077"/>
                <a:gd name="connsiteY3" fmla="*/ 923637 h 1123138"/>
                <a:gd name="connsiteX4" fmla="*/ 0 w 823077"/>
                <a:gd name="connsiteY4" fmla="*/ 1123090 h 1123138"/>
                <a:gd name="connsiteX5" fmla="*/ 0 w 823077"/>
                <a:gd name="connsiteY5" fmla="*/ 1077358 h 1123138"/>
                <a:gd name="connsiteX6" fmla="*/ 230526 w 823077"/>
                <a:gd name="connsiteY6" fmla="*/ 907756 h 1123138"/>
                <a:gd name="connsiteX7" fmla="*/ 335312 w 823077"/>
                <a:gd name="connsiteY7" fmla="*/ 665731 h 1123138"/>
                <a:gd name="connsiteX8" fmla="*/ 142288 w 823077"/>
                <a:gd name="connsiteY8" fmla="*/ 551380 h 1123138"/>
                <a:gd name="connsiteX9" fmla="*/ 71178 w 823077"/>
                <a:gd name="connsiteY9" fmla="*/ 345566 h 1123138"/>
                <a:gd name="connsiteX10" fmla="*/ 169603 w 823077"/>
                <a:gd name="connsiteY10" fmla="*/ 98470 h 1123138"/>
                <a:gd name="connsiteX11" fmla="*/ 416655 w 823077"/>
                <a:gd name="connsiteY11" fmla="*/ 0 h 112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077" h="1123138">
                  <a:moveTo>
                    <a:pt x="416655" y="0"/>
                  </a:moveTo>
                  <a:cubicBezTo>
                    <a:pt x="538056" y="2536"/>
                    <a:pt x="635636" y="45732"/>
                    <a:pt x="709416" y="129587"/>
                  </a:cubicBezTo>
                  <a:cubicBezTo>
                    <a:pt x="783173" y="213443"/>
                    <a:pt x="821075" y="322700"/>
                    <a:pt x="823077" y="457359"/>
                  </a:cubicBezTo>
                  <a:cubicBezTo>
                    <a:pt x="822121" y="633123"/>
                    <a:pt x="751633" y="788534"/>
                    <a:pt x="611592" y="923637"/>
                  </a:cubicBezTo>
                  <a:cubicBezTo>
                    <a:pt x="471550" y="1058719"/>
                    <a:pt x="267672" y="1125203"/>
                    <a:pt x="0" y="1123090"/>
                  </a:cubicBezTo>
                  <a:lnTo>
                    <a:pt x="0" y="1077358"/>
                  </a:lnTo>
                  <a:cubicBezTo>
                    <a:pt x="98737" y="1030025"/>
                    <a:pt x="175586" y="973484"/>
                    <a:pt x="230526" y="907756"/>
                  </a:cubicBezTo>
                  <a:cubicBezTo>
                    <a:pt x="285466" y="842006"/>
                    <a:pt x="320387" y="761331"/>
                    <a:pt x="335312" y="665731"/>
                  </a:cubicBezTo>
                  <a:cubicBezTo>
                    <a:pt x="253191" y="646668"/>
                    <a:pt x="188865" y="608544"/>
                    <a:pt x="142288" y="551380"/>
                  </a:cubicBezTo>
                  <a:cubicBezTo>
                    <a:pt x="95734" y="494216"/>
                    <a:pt x="72023" y="425596"/>
                    <a:pt x="71178" y="345566"/>
                  </a:cubicBezTo>
                  <a:cubicBezTo>
                    <a:pt x="73179" y="244450"/>
                    <a:pt x="105988" y="162084"/>
                    <a:pt x="169603" y="98470"/>
                  </a:cubicBezTo>
                  <a:cubicBezTo>
                    <a:pt x="233217" y="34833"/>
                    <a:pt x="315561" y="2002"/>
                    <a:pt x="416655"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p>
          </p:txBody>
        </p:sp>
        <p:sp>
          <p:nvSpPr>
            <p:cNvPr id="5" name="任意多边形 15">
              <a:extLst>
                <a:ext uri="{FF2B5EF4-FFF2-40B4-BE49-F238E27FC236}">
                  <a16:creationId xmlns:a16="http://schemas.microsoft.com/office/drawing/2014/main" id="{61F60EFF-1A68-9563-CEB4-BF7B27E79728}"/>
                </a:ext>
              </a:extLst>
            </p:cNvPr>
            <p:cNvSpPr/>
            <p:nvPr>
              <p:custDataLst>
                <p:tags r:id="rId2"/>
              </p:custDataLst>
            </p:nvPr>
          </p:nvSpPr>
          <p:spPr>
            <a:xfrm rot="10800000">
              <a:off x="914400" y="4787207"/>
              <a:ext cx="366267" cy="499793"/>
            </a:xfrm>
            <a:custGeom>
              <a:avLst/>
              <a:gdLst>
                <a:gd name="connsiteX0" fmla="*/ 416655 w 823077"/>
                <a:gd name="connsiteY0" fmla="*/ 0 h 1123138"/>
                <a:gd name="connsiteX1" fmla="*/ 709416 w 823077"/>
                <a:gd name="connsiteY1" fmla="*/ 129587 h 1123138"/>
                <a:gd name="connsiteX2" fmla="*/ 823077 w 823077"/>
                <a:gd name="connsiteY2" fmla="*/ 457359 h 1123138"/>
                <a:gd name="connsiteX3" fmla="*/ 611592 w 823077"/>
                <a:gd name="connsiteY3" fmla="*/ 923637 h 1123138"/>
                <a:gd name="connsiteX4" fmla="*/ 0 w 823077"/>
                <a:gd name="connsiteY4" fmla="*/ 1123090 h 1123138"/>
                <a:gd name="connsiteX5" fmla="*/ 0 w 823077"/>
                <a:gd name="connsiteY5" fmla="*/ 1077358 h 1123138"/>
                <a:gd name="connsiteX6" fmla="*/ 230526 w 823077"/>
                <a:gd name="connsiteY6" fmla="*/ 907756 h 1123138"/>
                <a:gd name="connsiteX7" fmla="*/ 335312 w 823077"/>
                <a:gd name="connsiteY7" fmla="*/ 665731 h 1123138"/>
                <a:gd name="connsiteX8" fmla="*/ 142288 w 823077"/>
                <a:gd name="connsiteY8" fmla="*/ 551380 h 1123138"/>
                <a:gd name="connsiteX9" fmla="*/ 71178 w 823077"/>
                <a:gd name="connsiteY9" fmla="*/ 345566 h 1123138"/>
                <a:gd name="connsiteX10" fmla="*/ 169603 w 823077"/>
                <a:gd name="connsiteY10" fmla="*/ 98470 h 1123138"/>
                <a:gd name="connsiteX11" fmla="*/ 416655 w 823077"/>
                <a:gd name="connsiteY11" fmla="*/ 0 h 112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077" h="1123138">
                  <a:moveTo>
                    <a:pt x="416655" y="0"/>
                  </a:moveTo>
                  <a:cubicBezTo>
                    <a:pt x="538056" y="2536"/>
                    <a:pt x="635636" y="45732"/>
                    <a:pt x="709416" y="129587"/>
                  </a:cubicBezTo>
                  <a:cubicBezTo>
                    <a:pt x="783173" y="213443"/>
                    <a:pt x="821075" y="322700"/>
                    <a:pt x="823077" y="457359"/>
                  </a:cubicBezTo>
                  <a:cubicBezTo>
                    <a:pt x="822121" y="633123"/>
                    <a:pt x="751633" y="788534"/>
                    <a:pt x="611592" y="923637"/>
                  </a:cubicBezTo>
                  <a:cubicBezTo>
                    <a:pt x="471550" y="1058719"/>
                    <a:pt x="267672" y="1125203"/>
                    <a:pt x="0" y="1123090"/>
                  </a:cubicBezTo>
                  <a:lnTo>
                    <a:pt x="0" y="1077358"/>
                  </a:lnTo>
                  <a:cubicBezTo>
                    <a:pt x="98737" y="1030025"/>
                    <a:pt x="175586" y="973484"/>
                    <a:pt x="230526" y="907756"/>
                  </a:cubicBezTo>
                  <a:cubicBezTo>
                    <a:pt x="285466" y="842006"/>
                    <a:pt x="320387" y="761331"/>
                    <a:pt x="335312" y="665731"/>
                  </a:cubicBezTo>
                  <a:cubicBezTo>
                    <a:pt x="253191" y="646668"/>
                    <a:pt x="188865" y="608544"/>
                    <a:pt x="142288" y="551380"/>
                  </a:cubicBezTo>
                  <a:cubicBezTo>
                    <a:pt x="95734" y="494216"/>
                    <a:pt x="72023" y="425596"/>
                    <a:pt x="71178" y="345566"/>
                  </a:cubicBezTo>
                  <a:cubicBezTo>
                    <a:pt x="73179" y="244450"/>
                    <a:pt x="105988" y="162084"/>
                    <a:pt x="169603" y="98470"/>
                  </a:cubicBezTo>
                  <a:cubicBezTo>
                    <a:pt x="233217" y="34833"/>
                    <a:pt x="315561" y="2002"/>
                    <a:pt x="416655"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p>
          </p:txBody>
        </p:sp>
      </p:grpSp>
      <p:sp>
        <p:nvSpPr>
          <p:cNvPr id="6" name="矩形 5">
            <a:extLst>
              <a:ext uri="{FF2B5EF4-FFF2-40B4-BE49-F238E27FC236}">
                <a16:creationId xmlns:a16="http://schemas.microsoft.com/office/drawing/2014/main" id="{B1AE6820-E71B-4F7B-03FE-E06FA1B95AA1}"/>
              </a:ext>
            </a:extLst>
          </p:cNvPr>
          <p:cNvSpPr/>
          <p:nvPr/>
        </p:nvSpPr>
        <p:spPr>
          <a:xfrm>
            <a:off x="8795403" y="4943562"/>
            <a:ext cx="2564771" cy="144853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A4E51"/>
                </a:solidFill>
                <a:effectLst/>
                <a:uLnTx/>
                <a:uFillTx/>
                <a:latin typeface="Agency FB" panose="020B0503020202020204" pitchFamily="34" charset="0"/>
                <a:ea typeface="微软雅黑"/>
                <a:cs typeface="+mn-ea"/>
                <a:sym typeface="+mn-lt"/>
              </a:rPr>
              <a:t>沃伦</a:t>
            </a:r>
            <a:r>
              <a:rPr kumimoji="0" lang="en-US" altLang="zh-CN" sz="1800" b="0" i="0" u="none" strike="noStrike" kern="1200" cap="none" spc="0" normalizeH="0" baseline="0" noProof="0" dirty="0">
                <a:ln>
                  <a:noFill/>
                </a:ln>
                <a:solidFill>
                  <a:srgbClr val="4A4E51"/>
                </a:solidFill>
                <a:effectLst/>
                <a:uLnTx/>
                <a:uFillTx/>
                <a:latin typeface="Agency FB" panose="020B0503020202020204" pitchFamily="34" charset="0"/>
                <a:ea typeface="微软雅黑"/>
                <a:cs typeface="+mn-ea"/>
                <a:sym typeface="+mn-lt"/>
              </a:rPr>
              <a:t>·</a:t>
            </a:r>
            <a:r>
              <a:rPr kumimoji="0" lang="zh-CN" altLang="en-US" sz="1800" b="0" i="0" u="none" strike="noStrike" kern="1200" cap="none" spc="0" normalizeH="0" baseline="0" noProof="0" dirty="0">
                <a:ln>
                  <a:noFill/>
                </a:ln>
                <a:solidFill>
                  <a:srgbClr val="4A4E51"/>
                </a:solidFill>
                <a:effectLst/>
                <a:uLnTx/>
                <a:uFillTx/>
                <a:latin typeface="Agency FB" panose="020B0503020202020204" pitchFamily="34" charset="0"/>
                <a:ea typeface="微软雅黑"/>
                <a:cs typeface="+mn-ea"/>
                <a:sym typeface="+mn-lt"/>
              </a:rPr>
              <a:t>汉奇</a:t>
            </a:r>
          </a:p>
          <a:p>
            <a:pPr lvl="0" algn="ctr">
              <a:lnSpc>
                <a:spcPct val="150000"/>
              </a:lnSpc>
            </a:pPr>
            <a:r>
              <a:rPr lang="zh-CN" altLang="en-US" sz="1050" b="0" i="0" dirty="0">
                <a:solidFill>
                  <a:srgbClr val="626675"/>
                </a:solidFill>
                <a:effectLst/>
                <a:latin typeface="Helvetica Neue" panose="02000503000000020004"/>
              </a:rPr>
              <a:t>美国沃伦勒夫品牌创始人</a:t>
            </a:r>
            <a:endParaRPr lang="en-US" altLang="zh-CN" sz="1050" b="0" i="0" dirty="0">
              <a:solidFill>
                <a:srgbClr val="626675"/>
              </a:solidFill>
              <a:effectLst/>
              <a:latin typeface="Helvetica Neue" panose="02000503000000020004"/>
            </a:endParaRPr>
          </a:p>
          <a:p>
            <a:pPr lvl="0" algn="ctr">
              <a:lnSpc>
                <a:spcPct val="150000"/>
              </a:lnSpc>
            </a:pPr>
            <a:r>
              <a:rPr lang="zh-CN" altLang="en-US" sz="1050" dirty="0">
                <a:solidFill>
                  <a:srgbClr val="626675"/>
                </a:solidFill>
                <a:latin typeface="Helvetica Neue" panose="02000503000000020004"/>
              </a:rPr>
              <a:t>美国</a:t>
            </a:r>
            <a:r>
              <a:rPr lang="en-US" altLang="zh-CN" sz="1050" dirty="0">
                <a:solidFill>
                  <a:srgbClr val="626675"/>
                </a:solidFill>
                <a:latin typeface="Helvetica Neue" panose="02000503000000020004"/>
              </a:rPr>
              <a:t>8</a:t>
            </a:r>
            <a:r>
              <a:rPr lang="zh-CN" altLang="en-US" sz="1050" dirty="0">
                <a:solidFill>
                  <a:srgbClr val="626675"/>
                </a:solidFill>
                <a:latin typeface="Helvetica Neue" panose="02000503000000020004"/>
              </a:rPr>
              <a:t>号量子实验室创办人</a:t>
            </a:r>
            <a:endParaRPr lang="en-US" altLang="zh-CN" sz="1050" b="0" i="0" dirty="0">
              <a:solidFill>
                <a:srgbClr val="626675"/>
              </a:solidFill>
              <a:effectLst/>
              <a:latin typeface="Helvetica Neue" panose="02000503000000020004"/>
            </a:endParaRPr>
          </a:p>
          <a:p>
            <a:pPr lvl="0" algn="ctr">
              <a:lnSpc>
                <a:spcPct val="150000"/>
              </a:lnSpc>
            </a:pPr>
            <a:r>
              <a:rPr lang="zh-CN" altLang="en-US" sz="1050" b="0" i="0" dirty="0">
                <a:solidFill>
                  <a:srgbClr val="626675"/>
                </a:solidFill>
                <a:effectLst/>
                <a:latin typeface="Helvetica Neue" panose="02000503000000020004"/>
              </a:rPr>
              <a:t>量子全息芯片之父</a:t>
            </a:r>
          </a:p>
          <a:p>
            <a:pPr lvl="0" algn="ctr">
              <a:lnSpc>
                <a:spcPct val="150000"/>
              </a:lnSpc>
            </a:pPr>
            <a:r>
              <a:rPr lang="zh-CN" altLang="en-US" sz="1050" b="0" i="0" dirty="0">
                <a:solidFill>
                  <a:srgbClr val="626675"/>
                </a:solidFill>
                <a:effectLst/>
                <a:latin typeface="Helvetica Neue" panose="02000503000000020004"/>
              </a:rPr>
              <a:t>当代量子健康科技奠基人</a:t>
            </a:r>
          </a:p>
        </p:txBody>
      </p:sp>
      <p:sp>
        <p:nvSpPr>
          <p:cNvPr id="9" name="文本框 8">
            <a:extLst>
              <a:ext uri="{FF2B5EF4-FFF2-40B4-BE49-F238E27FC236}">
                <a16:creationId xmlns:a16="http://schemas.microsoft.com/office/drawing/2014/main" id="{D533C519-6CAA-3736-DC4A-DB332666A15C}"/>
              </a:ext>
            </a:extLst>
          </p:cNvPr>
          <p:cNvSpPr txBox="1"/>
          <p:nvPr/>
        </p:nvSpPr>
        <p:spPr>
          <a:xfrm>
            <a:off x="3693111" y="4953410"/>
            <a:ext cx="5032147" cy="646331"/>
          </a:xfrm>
          <a:prstGeom prst="rect">
            <a:avLst/>
          </a:prstGeom>
          <a:noFill/>
        </p:spPr>
        <p:txBody>
          <a:bodyPr wrap="none" rtlCol="0">
            <a:spAutoFit/>
          </a:bodyPr>
          <a:lstStyle/>
          <a:p>
            <a:r>
              <a:rPr lang="zh-CN" altLang="en-US" b="1" dirty="0">
                <a:latin typeface="+mj-ea"/>
                <a:ea typeface="+mj-ea"/>
              </a:rPr>
              <a:t>他们都以尼古拉</a:t>
            </a:r>
            <a:r>
              <a:rPr lang="en-US" altLang="zh-CN" b="1" dirty="0">
                <a:latin typeface="+mj-ea"/>
                <a:ea typeface="+mj-ea"/>
              </a:rPr>
              <a:t>·</a:t>
            </a:r>
            <a:r>
              <a:rPr lang="zh-CN" altLang="en-US" b="1" dirty="0">
                <a:latin typeface="+mj-ea"/>
                <a:ea typeface="+mj-ea"/>
              </a:rPr>
              <a:t>特斯拉的科学理论和精神，</a:t>
            </a:r>
            <a:endParaRPr lang="en-US" altLang="zh-CN" b="1" dirty="0">
              <a:latin typeface="+mj-ea"/>
              <a:ea typeface="+mj-ea"/>
            </a:endParaRPr>
          </a:p>
          <a:p>
            <a:r>
              <a:rPr lang="zh-CN" altLang="en-US" b="1" dirty="0">
                <a:latin typeface="+mj-ea"/>
                <a:ea typeface="+mj-ea"/>
              </a:rPr>
              <a:t>开创了不同领域的技术创新并取得了卓越成就。</a:t>
            </a:r>
          </a:p>
        </p:txBody>
      </p:sp>
    </p:spTree>
    <p:extLst>
      <p:ext uri="{BB962C8B-B14F-4D97-AF65-F5344CB8AC3E}">
        <p14:creationId xmlns:p14="http://schemas.microsoft.com/office/powerpoint/2010/main" val="2590347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458553" y="3438723"/>
            <a:ext cx="7733447" cy="3438723"/>
          </a:xfrm>
          <a:prstGeom prst="rect">
            <a:avLst/>
          </a:prstGeom>
          <a:solidFill>
            <a:srgbClr val="B4E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19" name="矩形 18"/>
          <p:cNvSpPr/>
          <p:nvPr/>
        </p:nvSpPr>
        <p:spPr>
          <a:xfrm>
            <a:off x="0" y="3419276"/>
            <a:ext cx="4477407" cy="3438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5" name="矩形 4"/>
          <p:cNvSpPr/>
          <p:nvPr/>
        </p:nvSpPr>
        <p:spPr>
          <a:xfrm>
            <a:off x="0" y="-1"/>
            <a:ext cx="4477407" cy="3419277"/>
          </a:xfrm>
          <a:prstGeom prst="rect">
            <a:avLst/>
          </a:prstGeom>
          <a:solidFill>
            <a:srgbClr val="FAD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
        <p:nvSpPr>
          <p:cNvPr id="6" name="矩形 5"/>
          <p:cNvSpPr/>
          <p:nvPr/>
        </p:nvSpPr>
        <p:spPr>
          <a:xfrm>
            <a:off x="89939" y="1272659"/>
            <a:ext cx="4297528" cy="8739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rPr>
              <a:t>专注生物量子科技研究，致力于生物信号和人体穴位经络信息传导。</a:t>
            </a:r>
            <a:endParaRPr kumimoji="0" lang="en-US" altLang="zh-CN" sz="1050" b="0"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endParaRPr>
          </a:p>
        </p:txBody>
      </p:sp>
      <p:sp>
        <p:nvSpPr>
          <p:cNvPr id="20" name="矩形 19"/>
          <p:cNvSpPr/>
          <p:nvPr/>
        </p:nvSpPr>
        <p:spPr>
          <a:xfrm>
            <a:off x="1005363" y="4399778"/>
            <a:ext cx="3342350" cy="165327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lumMod val="65000"/>
                  </a:srgbClr>
                </a:solidFill>
                <a:effectLst/>
                <a:uLnTx/>
                <a:uFillTx/>
                <a:latin typeface="Arial" panose="020F0502020204030204"/>
                <a:ea typeface="微软雅黑"/>
                <a:cs typeface="+mn-ea"/>
                <a:sym typeface="+mn-lt"/>
              </a:rPr>
              <a:t>拥有领先世界的独创研发能力，掌握最新的全息生物芯片技术，秉持着卓越、创新和负责的态度持续前进</a:t>
            </a:r>
            <a:endParaRPr kumimoji="0" lang="en-US" altLang="zh-CN" sz="2000" b="1" i="0" u="none" strike="noStrike" kern="1200" cap="none" spc="0" normalizeH="0" baseline="0" noProof="0" dirty="0">
              <a:ln>
                <a:noFill/>
              </a:ln>
              <a:solidFill>
                <a:srgbClr val="FFFFFF">
                  <a:lumMod val="65000"/>
                </a:srgbClr>
              </a:solidFill>
              <a:effectLst/>
              <a:uLnTx/>
              <a:uFillTx/>
              <a:latin typeface="Arial" panose="020F0502020204030204"/>
              <a:ea typeface="微软雅黑"/>
              <a:cs typeface="+mn-ea"/>
              <a:sym typeface="+mn-lt"/>
            </a:endParaRPr>
          </a:p>
        </p:txBody>
      </p:sp>
      <p:sp>
        <p:nvSpPr>
          <p:cNvPr id="27" name="任意多边形 26"/>
          <p:cNvSpPr/>
          <p:nvPr>
            <p:custDataLst>
              <p:tags r:id="rId1"/>
            </p:custDataLst>
          </p:nvPr>
        </p:nvSpPr>
        <p:spPr>
          <a:xfrm rot="10800000">
            <a:off x="413104" y="4314371"/>
            <a:ext cx="248620" cy="339257"/>
          </a:xfrm>
          <a:custGeom>
            <a:avLst/>
            <a:gdLst>
              <a:gd name="connsiteX0" fmla="*/ 416655 w 823077"/>
              <a:gd name="connsiteY0" fmla="*/ 0 h 1123138"/>
              <a:gd name="connsiteX1" fmla="*/ 709416 w 823077"/>
              <a:gd name="connsiteY1" fmla="*/ 129587 h 1123138"/>
              <a:gd name="connsiteX2" fmla="*/ 823077 w 823077"/>
              <a:gd name="connsiteY2" fmla="*/ 457359 h 1123138"/>
              <a:gd name="connsiteX3" fmla="*/ 611592 w 823077"/>
              <a:gd name="connsiteY3" fmla="*/ 923637 h 1123138"/>
              <a:gd name="connsiteX4" fmla="*/ 0 w 823077"/>
              <a:gd name="connsiteY4" fmla="*/ 1123090 h 1123138"/>
              <a:gd name="connsiteX5" fmla="*/ 0 w 823077"/>
              <a:gd name="connsiteY5" fmla="*/ 1077358 h 1123138"/>
              <a:gd name="connsiteX6" fmla="*/ 230526 w 823077"/>
              <a:gd name="connsiteY6" fmla="*/ 907756 h 1123138"/>
              <a:gd name="connsiteX7" fmla="*/ 335312 w 823077"/>
              <a:gd name="connsiteY7" fmla="*/ 665731 h 1123138"/>
              <a:gd name="connsiteX8" fmla="*/ 142288 w 823077"/>
              <a:gd name="connsiteY8" fmla="*/ 551380 h 1123138"/>
              <a:gd name="connsiteX9" fmla="*/ 71178 w 823077"/>
              <a:gd name="connsiteY9" fmla="*/ 345566 h 1123138"/>
              <a:gd name="connsiteX10" fmla="*/ 169603 w 823077"/>
              <a:gd name="connsiteY10" fmla="*/ 98470 h 1123138"/>
              <a:gd name="connsiteX11" fmla="*/ 416655 w 823077"/>
              <a:gd name="connsiteY11" fmla="*/ 0 h 112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077" h="1123138">
                <a:moveTo>
                  <a:pt x="416655" y="0"/>
                </a:moveTo>
                <a:cubicBezTo>
                  <a:pt x="538056" y="2536"/>
                  <a:pt x="635636" y="45732"/>
                  <a:pt x="709416" y="129587"/>
                </a:cubicBezTo>
                <a:cubicBezTo>
                  <a:pt x="783173" y="213443"/>
                  <a:pt x="821075" y="322700"/>
                  <a:pt x="823077" y="457359"/>
                </a:cubicBezTo>
                <a:cubicBezTo>
                  <a:pt x="822121" y="633123"/>
                  <a:pt x="751633" y="788534"/>
                  <a:pt x="611592" y="923637"/>
                </a:cubicBezTo>
                <a:cubicBezTo>
                  <a:pt x="471550" y="1058719"/>
                  <a:pt x="267672" y="1125203"/>
                  <a:pt x="0" y="1123090"/>
                </a:cubicBezTo>
                <a:lnTo>
                  <a:pt x="0" y="1077358"/>
                </a:lnTo>
                <a:cubicBezTo>
                  <a:pt x="98737" y="1030025"/>
                  <a:pt x="175586" y="973484"/>
                  <a:pt x="230526" y="907756"/>
                </a:cubicBezTo>
                <a:cubicBezTo>
                  <a:pt x="285466" y="842006"/>
                  <a:pt x="320387" y="761331"/>
                  <a:pt x="335312" y="665731"/>
                </a:cubicBezTo>
                <a:cubicBezTo>
                  <a:pt x="253191" y="646668"/>
                  <a:pt x="188865" y="608544"/>
                  <a:pt x="142288" y="551380"/>
                </a:cubicBezTo>
                <a:cubicBezTo>
                  <a:pt x="95734" y="494216"/>
                  <a:pt x="72023" y="425596"/>
                  <a:pt x="71178" y="345566"/>
                </a:cubicBezTo>
                <a:cubicBezTo>
                  <a:pt x="73179" y="244450"/>
                  <a:pt x="105988" y="162084"/>
                  <a:pt x="169603" y="98470"/>
                </a:cubicBezTo>
                <a:cubicBezTo>
                  <a:pt x="233217" y="34833"/>
                  <a:pt x="315561" y="2002"/>
                  <a:pt x="416655" y="0"/>
                </a:cubicBezTo>
                <a:close/>
              </a:path>
            </a:pathLst>
          </a:custGeom>
          <a:solidFill>
            <a:srgbClr val="F55A2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28" name="任意多边形 27"/>
          <p:cNvSpPr/>
          <p:nvPr>
            <p:custDataLst>
              <p:tags r:id="rId2"/>
            </p:custDataLst>
          </p:nvPr>
        </p:nvSpPr>
        <p:spPr>
          <a:xfrm rot="10800000">
            <a:off x="661724" y="4314371"/>
            <a:ext cx="248620" cy="339257"/>
          </a:xfrm>
          <a:custGeom>
            <a:avLst/>
            <a:gdLst>
              <a:gd name="connsiteX0" fmla="*/ 416655 w 823077"/>
              <a:gd name="connsiteY0" fmla="*/ 0 h 1123138"/>
              <a:gd name="connsiteX1" fmla="*/ 709416 w 823077"/>
              <a:gd name="connsiteY1" fmla="*/ 129587 h 1123138"/>
              <a:gd name="connsiteX2" fmla="*/ 823077 w 823077"/>
              <a:gd name="connsiteY2" fmla="*/ 457359 h 1123138"/>
              <a:gd name="connsiteX3" fmla="*/ 611592 w 823077"/>
              <a:gd name="connsiteY3" fmla="*/ 923637 h 1123138"/>
              <a:gd name="connsiteX4" fmla="*/ 0 w 823077"/>
              <a:gd name="connsiteY4" fmla="*/ 1123090 h 1123138"/>
              <a:gd name="connsiteX5" fmla="*/ 0 w 823077"/>
              <a:gd name="connsiteY5" fmla="*/ 1077358 h 1123138"/>
              <a:gd name="connsiteX6" fmla="*/ 230526 w 823077"/>
              <a:gd name="connsiteY6" fmla="*/ 907756 h 1123138"/>
              <a:gd name="connsiteX7" fmla="*/ 335312 w 823077"/>
              <a:gd name="connsiteY7" fmla="*/ 665731 h 1123138"/>
              <a:gd name="connsiteX8" fmla="*/ 142288 w 823077"/>
              <a:gd name="connsiteY8" fmla="*/ 551380 h 1123138"/>
              <a:gd name="connsiteX9" fmla="*/ 71178 w 823077"/>
              <a:gd name="connsiteY9" fmla="*/ 345566 h 1123138"/>
              <a:gd name="connsiteX10" fmla="*/ 169603 w 823077"/>
              <a:gd name="connsiteY10" fmla="*/ 98470 h 1123138"/>
              <a:gd name="connsiteX11" fmla="*/ 416655 w 823077"/>
              <a:gd name="connsiteY11" fmla="*/ 0 h 112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077" h="1123138">
                <a:moveTo>
                  <a:pt x="416655" y="0"/>
                </a:moveTo>
                <a:cubicBezTo>
                  <a:pt x="538056" y="2536"/>
                  <a:pt x="635636" y="45732"/>
                  <a:pt x="709416" y="129587"/>
                </a:cubicBezTo>
                <a:cubicBezTo>
                  <a:pt x="783173" y="213443"/>
                  <a:pt x="821075" y="322700"/>
                  <a:pt x="823077" y="457359"/>
                </a:cubicBezTo>
                <a:cubicBezTo>
                  <a:pt x="822121" y="633123"/>
                  <a:pt x="751633" y="788534"/>
                  <a:pt x="611592" y="923637"/>
                </a:cubicBezTo>
                <a:cubicBezTo>
                  <a:pt x="471550" y="1058719"/>
                  <a:pt x="267672" y="1125203"/>
                  <a:pt x="0" y="1123090"/>
                </a:cubicBezTo>
                <a:lnTo>
                  <a:pt x="0" y="1077358"/>
                </a:lnTo>
                <a:cubicBezTo>
                  <a:pt x="98737" y="1030025"/>
                  <a:pt x="175586" y="973484"/>
                  <a:pt x="230526" y="907756"/>
                </a:cubicBezTo>
                <a:cubicBezTo>
                  <a:pt x="285466" y="842006"/>
                  <a:pt x="320387" y="761331"/>
                  <a:pt x="335312" y="665731"/>
                </a:cubicBezTo>
                <a:cubicBezTo>
                  <a:pt x="253191" y="646668"/>
                  <a:pt x="188865" y="608544"/>
                  <a:pt x="142288" y="551380"/>
                </a:cubicBezTo>
                <a:cubicBezTo>
                  <a:pt x="95734" y="494216"/>
                  <a:pt x="72023" y="425596"/>
                  <a:pt x="71178" y="345566"/>
                </a:cubicBezTo>
                <a:cubicBezTo>
                  <a:pt x="73179" y="244450"/>
                  <a:pt x="105988" y="162084"/>
                  <a:pt x="169603" y="98470"/>
                </a:cubicBezTo>
                <a:cubicBezTo>
                  <a:pt x="233217" y="34833"/>
                  <a:pt x="315561" y="2002"/>
                  <a:pt x="416655" y="0"/>
                </a:cubicBezTo>
                <a:close/>
              </a:path>
            </a:pathLst>
          </a:custGeom>
          <a:solidFill>
            <a:srgbClr val="F55A2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31" name="矩形 30"/>
          <p:cNvSpPr/>
          <p:nvPr/>
        </p:nvSpPr>
        <p:spPr>
          <a:xfrm>
            <a:off x="4629936" y="5045319"/>
            <a:ext cx="7373501"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cs"/>
              </a:rPr>
              <a:t>8</a:t>
            </a:r>
            <a:r>
              <a:rPr kumimoji="0" lang="zh-CN" altLang="en-US" sz="36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cs"/>
              </a:rPr>
              <a:t>号实验室</a:t>
            </a:r>
            <a:endParaRPr kumimoji="0" lang="en-US" altLang="zh-CN" sz="36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cs"/>
              </a:rPr>
              <a:t>与卫康共同创立的量子科技健康研究所，专注开发全息量子芯片技术和</a:t>
            </a:r>
            <a:endParaRPr kumimoji="0" lang="en-US" altLang="zh-CN" sz="1800" b="0"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cs"/>
              </a:rPr>
              <a:t>产品，通过人体经络和现代医学技术结合，在量子科技健康领域取得重大突破。</a:t>
            </a:r>
            <a:endParaRPr kumimoji="0" lang="en-US" altLang="zh-CN" sz="1800" b="0"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cs"/>
            </a:endParaRPr>
          </a:p>
        </p:txBody>
      </p:sp>
      <p:pic>
        <p:nvPicPr>
          <p:cNvPr id="2" name="圖片版面配置區 3">
            <a:extLst>
              <a:ext uri="{FF2B5EF4-FFF2-40B4-BE49-F238E27FC236}">
                <a16:creationId xmlns:a16="http://schemas.microsoft.com/office/drawing/2014/main" id="{571B23C3-CBE1-186C-32FF-7118B792236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2893" b="3609"/>
          <a:stretch/>
        </p:blipFill>
        <p:spPr>
          <a:xfrm>
            <a:off x="4477407" y="101697"/>
            <a:ext cx="2818927" cy="3334709"/>
          </a:xfrm>
          <a:prstGeom prst="rect">
            <a:avLst/>
          </a:prstGeom>
        </p:spPr>
      </p:pic>
      <p:sp>
        <p:nvSpPr>
          <p:cNvPr id="16" name="矩形 15">
            <a:extLst>
              <a:ext uri="{FF2B5EF4-FFF2-40B4-BE49-F238E27FC236}">
                <a16:creationId xmlns:a16="http://schemas.microsoft.com/office/drawing/2014/main" id="{351D3FD3-0B89-A2F2-2F08-2675613F8293}"/>
              </a:ext>
            </a:extLst>
          </p:cNvPr>
          <p:cNvSpPr/>
          <p:nvPr/>
        </p:nvSpPr>
        <p:spPr>
          <a:xfrm>
            <a:off x="7275075" y="1216607"/>
            <a:ext cx="3306602" cy="142244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rPr>
              <a:t>量子全息芯片之父</a:t>
            </a:r>
            <a:endParaRPr kumimoji="0" lang="en-US" altLang="zh-CN" sz="20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rPr>
              <a:t>当代量子健康科技奠基人</a:t>
            </a:r>
            <a:endParaRPr kumimoji="0" lang="en-US" altLang="zh-CN" sz="20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rPr>
              <a:t>沃伦勒夫品牌创始人</a:t>
            </a:r>
            <a:endParaRPr kumimoji="0" lang="en-US" altLang="zh-CN" sz="20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endParaRPr>
          </a:p>
        </p:txBody>
      </p:sp>
      <p:sp>
        <p:nvSpPr>
          <p:cNvPr id="17" name="矩形 16">
            <a:extLst>
              <a:ext uri="{FF2B5EF4-FFF2-40B4-BE49-F238E27FC236}">
                <a16:creationId xmlns:a16="http://schemas.microsoft.com/office/drawing/2014/main" id="{E9842A5D-4E23-A93B-20F7-A3DEF5C7C6D1}"/>
              </a:ext>
            </a:extLst>
          </p:cNvPr>
          <p:cNvSpPr/>
          <p:nvPr/>
        </p:nvSpPr>
        <p:spPr>
          <a:xfrm>
            <a:off x="7275075" y="275781"/>
            <a:ext cx="3306602" cy="82445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rPr>
              <a:t>沃伦</a:t>
            </a:r>
            <a:r>
              <a:rPr kumimoji="0" lang="en-US" altLang="zh-CN" sz="36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rPr>
              <a:t>·</a:t>
            </a:r>
            <a:r>
              <a:rPr kumimoji="0" lang="zh-CN" altLang="en-US" sz="36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rPr>
              <a:t>汉奇</a:t>
            </a:r>
            <a:endParaRPr kumimoji="0" lang="en-US" altLang="zh-CN" sz="3600" b="1" i="0" u="none" strike="noStrike" kern="1200" cap="none" spc="0" normalizeH="0" baseline="0" noProof="0" dirty="0">
              <a:ln>
                <a:noFill/>
              </a:ln>
              <a:solidFill>
                <a:srgbClr val="000000">
                  <a:lumMod val="85000"/>
                  <a:lumOff val="15000"/>
                </a:srgbClr>
              </a:solidFill>
              <a:effectLst/>
              <a:uLnTx/>
              <a:uFillTx/>
              <a:latin typeface="Arial" panose="020F0502020204030204"/>
              <a:ea typeface="微软雅黑"/>
              <a:cs typeface="+mn-ea"/>
              <a:sym typeface="+mn-lt"/>
            </a:endParaRPr>
          </a:p>
        </p:txBody>
      </p:sp>
      <p:pic>
        <p:nvPicPr>
          <p:cNvPr id="21" name="图像" descr="图像">
            <a:extLst>
              <a:ext uri="{FF2B5EF4-FFF2-40B4-BE49-F238E27FC236}">
                <a16:creationId xmlns:a16="http://schemas.microsoft.com/office/drawing/2014/main" id="{EB1674A6-2D95-BC2A-ACDC-B05C5198944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72426" y="3644434"/>
            <a:ext cx="3242038" cy="1339874"/>
          </a:xfrm>
          <a:prstGeom prst="rect">
            <a:avLst/>
          </a:prstGeom>
          <a:ln w="12700">
            <a:miter lim="400000"/>
            <a:headEnd/>
            <a:tailEnd/>
          </a:ln>
        </p:spPr>
      </p:pic>
      <p:pic>
        <p:nvPicPr>
          <p:cNvPr id="3" name="图片 2" descr="文本&#10;&#10;描述已自动生成">
            <a:extLst>
              <a:ext uri="{FF2B5EF4-FFF2-40B4-BE49-F238E27FC236}">
                <a16:creationId xmlns:a16="http://schemas.microsoft.com/office/drawing/2014/main" id="{EB857988-946F-134C-7C71-1CE24B81E1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8434" y="2755418"/>
            <a:ext cx="2626486" cy="525297"/>
          </a:xfrm>
          <a:prstGeom prst="rect">
            <a:avLst/>
          </a:prstGeom>
        </p:spPr>
      </p:pic>
    </p:spTree>
    <p:extLst>
      <p:ext uri="{BB962C8B-B14F-4D97-AF65-F5344CB8AC3E}">
        <p14:creationId xmlns:p14="http://schemas.microsoft.com/office/powerpoint/2010/main" val="4013285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3A5798F-F9A6-D918-B0F5-E4329B0540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9991" y="3743740"/>
            <a:ext cx="2430216" cy="2262132"/>
          </a:xfrm>
          <a:prstGeom prst="rect">
            <a:avLst/>
          </a:prstGeom>
        </p:spPr>
      </p:pic>
      <p:sp>
        <p:nvSpPr>
          <p:cNvPr id="3" name="矩形 2"/>
          <p:cNvSpPr/>
          <p:nvPr/>
        </p:nvSpPr>
        <p:spPr>
          <a:xfrm>
            <a:off x="3072948" y="657190"/>
            <a:ext cx="5314275"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000000">
                    <a:lumMod val="85000"/>
                    <a:lumOff val="15000"/>
                  </a:srgbClr>
                </a:solidFill>
                <a:effectLst/>
                <a:uLnTx/>
                <a:uFillTx/>
                <a:latin typeface="Agency FB" panose="020B0503020202020204" pitchFamily="34" charset="0"/>
                <a:ea typeface="微软雅黑"/>
                <a:cs typeface="+mn-cs"/>
                <a:sym typeface="+mn-lt"/>
              </a:rPr>
              <a:t>量子科技时代</a:t>
            </a:r>
            <a:r>
              <a:rPr kumimoji="0" lang="zh-CN" altLang="en-US" sz="4000" b="1"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cs"/>
                <a:sym typeface="+mn-lt"/>
              </a:rPr>
              <a:t>已经来临</a:t>
            </a:r>
            <a:endParaRPr kumimoji="0" lang="en-US" altLang="zh-CN" sz="4000" b="1"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cs"/>
              <a:sym typeface="+mn-lt"/>
            </a:endParaRPr>
          </a:p>
        </p:txBody>
      </p:sp>
      <p:sp>
        <p:nvSpPr>
          <p:cNvPr id="14" name="PA_空心符 13"/>
          <p:cNvSpPr/>
          <p:nvPr>
            <p:custDataLst>
              <p:tags r:id="rId1"/>
            </p:custDataLst>
          </p:nvPr>
        </p:nvSpPr>
        <p:spPr>
          <a:xfrm>
            <a:off x="4350436" y="2065679"/>
            <a:ext cx="3264339" cy="3264339"/>
          </a:xfrm>
          <a:prstGeom prst="blockArc">
            <a:avLst>
              <a:gd name="adj1" fmla="val 16185076"/>
              <a:gd name="adj2" fmla="val 21547552"/>
              <a:gd name="adj3" fmla="val 17789"/>
            </a:avLst>
          </a:prstGeom>
          <a:solidFill>
            <a:srgbClr val="F55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15" name="PA_空心符 13"/>
          <p:cNvSpPr/>
          <p:nvPr>
            <p:custDataLst>
              <p:tags r:id="rId2"/>
            </p:custDataLst>
          </p:nvPr>
        </p:nvSpPr>
        <p:spPr>
          <a:xfrm rot="16200000">
            <a:off x="4315755" y="2065680"/>
            <a:ext cx="3264339" cy="3264339"/>
          </a:xfrm>
          <a:prstGeom prst="blockArc">
            <a:avLst>
              <a:gd name="adj1" fmla="val 16185076"/>
              <a:gd name="adj2" fmla="val 21547552"/>
              <a:gd name="adj3" fmla="val 17789"/>
            </a:avLst>
          </a:prstGeom>
          <a:solidFill>
            <a:srgbClr val="46B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16" name="PA_空心符 13"/>
          <p:cNvSpPr/>
          <p:nvPr>
            <p:custDataLst>
              <p:tags r:id="rId3"/>
            </p:custDataLst>
          </p:nvPr>
        </p:nvSpPr>
        <p:spPr>
          <a:xfrm rot="5400000" flipV="1">
            <a:off x="4315755" y="2111571"/>
            <a:ext cx="3264339" cy="3264339"/>
          </a:xfrm>
          <a:prstGeom prst="blockArc">
            <a:avLst>
              <a:gd name="adj1" fmla="val 16185076"/>
              <a:gd name="adj2" fmla="val 21547552"/>
              <a:gd name="adj3" fmla="val 17789"/>
            </a:avLst>
          </a:prstGeom>
          <a:solidFill>
            <a:srgbClr val="8DD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F0502020204030204"/>
              <a:ea typeface="微软雅黑"/>
              <a:cs typeface="+mn-cs"/>
            </a:endParaRPr>
          </a:p>
        </p:txBody>
      </p:sp>
      <p:sp>
        <p:nvSpPr>
          <p:cNvPr id="19" name="矩形 18"/>
          <p:cNvSpPr/>
          <p:nvPr/>
        </p:nvSpPr>
        <p:spPr>
          <a:xfrm>
            <a:off x="293409" y="4409037"/>
            <a:ext cx="2549861" cy="66184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8DDB25"/>
                </a:solidFill>
                <a:effectLst/>
                <a:uLnTx/>
                <a:uFillTx/>
                <a:latin typeface="+mj-ea"/>
                <a:ea typeface="+mj-ea"/>
                <a:cs typeface="+mn-ea"/>
                <a:sym typeface="+mn-lt"/>
              </a:rPr>
              <a:t>2022</a:t>
            </a:r>
            <a:r>
              <a:rPr kumimoji="0" lang="zh-CN" altLang="en-US" sz="2800" b="1" i="0" u="none" strike="noStrike" kern="1200" cap="none" spc="0" normalizeH="0" baseline="0" noProof="0" dirty="0">
                <a:ln>
                  <a:noFill/>
                </a:ln>
                <a:solidFill>
                  <a:srgbClr val="8DDB25"/>
                </a:solidFill>
                <a:effectLst/>
                <a:uLnTx/>
                <a:uFillTx/>
                <a:latin typeface="+mj-ea"/>
                <a:ea typeface="+mj-ea"/>
                <a:cs typeface="+mn-ea"/>
                <a:sym typeface="+mn-lt"/>
              </a:rPr>
              <a:t>年</a:t>
            </a:r>
            <a:endParaRPr kumimoji="0" lang="en-US" altLang="zh-CN" sz="1600" b="0" i="0" u="none" strike="noStrike" kern="1200" cap="none" spc="0" normalizeH="0" baseline="0" noProof="0" dirty="0">
              <a:ln>
                <a:noFill/>
              </a:ln>
              <a:solidFill>
                <a:srgbClr val="8DDB25"/>
              </a:solidFill>
              <a:effectLst/>
              <a:uLnTx/>
              <a:uFillTx/>
              <a:latin typeface="+mj-ea"/>
              <a:ea typeface="+mj-ea"/>
              <a:cs typeface="+mn-ea"/>
              <a:sym typeface="+mn-lt"/>
            </a:endParaRPr>
          </a:p>
        </p:txBody>
      </p:sp>
      <p:sp>
        <p:nvSpPr>
          <p:cNvPr id="22" name="矩形 21"/>
          <p:cNvSpPr/>
          <p:nvPr/>
        </p:nvSpPr>
        <p:spPr>
          <a:xfrm>
            <a:off x="4571687" y="4409037"/>
            <a:ext cx="73770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Agency FB" panose="020B0503020202020204" pitchFamily="34" charset="0"/>
                <a:ea typeface="微软雅黑"/>
                <a:cs typeface="+mn-cs"/>
                <a:sym typeface="+mn-lt"/>
              </a:rPr>
              <a:t>2022</a:t>
            </a:r>
          </a:p>
        </p:txBody>
      </p:sp>
      <p:sp>
        <p:nvSpPr>
          <p:cNvPr id="7" name="矩形 6">
            <a:extLst>
              <a:ext uri="{FF2B5EF4-FFF2-40B4-BE49-F238E27FC236}">
                <a16:creationId xmlns:a16="http://schemas.microsoft.com/office/drawing/2014/main" id="{D28D6B69-1179-2EAA-05F9-C2769138BA19}"/>
              </a:ext>
            </a:extLst>
          </p:cNvPr>
          <p:cNvSpPr/>
          <p:nvPr/>
        </p:nvSpPr>
        <p:spPr>
          <a:xfrm>
            <a:off x="4684510" y="2456138"/>
            <a:ext cx="74251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Agency FB" panose="020B0503020202020204" pitchFamily="34" charset="0"/>
                <a:ea typeface="微软雅黑"/>
                <a:cs typeface="+mn-cs"/>
                <a:sym typeface="+mn-lt"/>
              </a:rPr>
              <a:t>2023</a:t>
            </a:r>
          </a:p>
        </p:txBody>
      </p:sp>
      <p:sp>
        <p:nvSpPr>
          <p:cNvPr id="8" name="矩形 7">
            <a:extLst>
              <a:ext uri="{FF2B5EF4-FFF2-40B4-BE49-F238E27FC236}">
                <a16:creationId xmlns:a16="http://schemas.microsoft.com/office/drawing/2014/main" id="{93494362-9EE7-CC31-2B4D-D64003B27B7B}"/>
              </a:ext>
            </a:extLst>
          </p:cNvPr>
          <p:cNvSpPr/>
          <p:nvPr/>
        </p:nvSpPr>
        <p:spPr>
          <a:xfrm>
            <a:off x="6377318" y="2380563"/>
            <a:ext cx="74090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Agency FB" panose="020B0503020202020204" pitchFamily="34" charset="0"/>
                <a:ea typeface="微软雅黑"/>
                <a:cs typeface="+mn-cs"/>
                <a:sym typeface="+mn-lt"/>
              </a:rPr>
              <a:t>2024</a:t>
            </a:r>
          </a:p>
        </p:txBody>
      </p:sp>
      <p:sp>
        <p:nvSpPr>
          <p:cNvPr id="9" name="矩形 8">
            <a:extLst>
              <a:ext uri="{FF2B5EF4-FFF2-40B4-BE49-F238E27FC236}">
                <a16:creationId xmlns:a16="http://schemas.microsoft.com/office/drawing/2014/main" id="{EF6447F8-D8E3-2D87-3253-4B9C5B92C55E}"/>
              </a:ext>
            </a:extLst>
          </p:cNvPr>
          <p:cNvSpPr/>
          <p:nvPr/>
        </p:nvSpPr>
        <p:spPr>
          <a:xfrm>
            <a:off x="323925" y="4870702"/>
            <a:ext cx="2549861" cy="133010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3600" b="1" dirty="0">
                <a:solidFill>
                  <a:srgbClr val="000000">
                    <a:lumMod val="75000"/>
                    <a:lumOff val="25000"/>
                  </a:srgbClr>
                </a:solidFill>
                <a:latin typeface="Arial" panose="020F0502020204030204"/>
                <a:ea typeface="微软雅黑"/>
                <a:cs typeface="+mn-ea"/>
                <a:sym typeface="+mn-lt"/>
              </a:rPr>
              <a:t>量子纠缠</a:t>
            </a:r>
            <a:endParaRPr lang="en-US" altLang="zh-CN" sz="2000" dirty="0">
              <a:solidFill>
                <a:srgbClr val="000000">
                  <a:lumMod val="65000"/>
                  <a:lumOff val="35000"/>
                </a:srgbClr>
              </a:solidFill>
              <a:latin typeface="Arial" panose="020F0502020204030204"/>
              <a:ea typeface="微软雅黑"/>
              <a:cs typeface="+mn-ea"/>
              <a:sym typeface="+mn-lt"/>
            </a:endParaRPr>
          </a:p>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lumMod val="65000"/>
                    <a:lumOff val="35000"/>
                  </a:srgbClr>
                </a:solidFill>
                <a:latin typeface="Arial" panose="020F0502020204030204"/>
                <a:ea typeface="微软雅黑"/>
                <a:cs typeface="+mn-ea"/>
                <a:sym typeface="+mn-lt"/>
              </a:rPr>
              <a:t>诺贝尔物理学奖</a:t>
            </a:r>
            <a:endParaRPr lang="en-US" altLang="zh-CN" sz="3600" b="1" dirty="0">
              <a:solidFill>
                <a:srgbClr val="000000">
                  <a:lumMod val="75000"/>
                  <a:lumOff val="25000"/>
                </a:srgbClr>
              </a:solidFill>
              <a:latin typeface="Arial" panose="020F0502020204030204"/>
              <a:ea typeface="微软雅黑"/>
              <a:cs typeface="+mn-ea"/>
              <a:sym typeface="+mn-lt"/>
            </a:endParaRPr>
          </a:p>
        </p:txBody>
      </p:sp>
      <p:sp>
        <p:nvSpPr>
          <p:cNvPr id="10" name="矩形 9">
            <a:extLst>
              <a:ext uri="{FF2B5EF4-FFF2-40B4-BE49-F238E27FC236}">
                <a16:creationId xmlns:a16="http://schemas.microsoft.com/office/drawing/2014/main" id="{37C3E149-D602-99DA-E5C5-08DFFFDC85CA}"/>
              </a:ext>
            </a:extLst>
          </p:cNvPr>
          <p:cNvSpPr/>
          <p:nvPr/>
        </p:nvSpPr>
        <p:spPr>
          <a:xfrm>
            <a:off x="1653509" y="1794290"/>
            <a:ext cx="2549861" cy="66184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6B3EB"/>
                </a:solidFill>
                <a:effectLst/>
                <a:uLnTx/>
                <a:uFillTx/>
                <a:latin typeface="+mj-ea"/>
                <a:ea typeface="+mj-ea"/>
                <a:cs typeface="+mn-ea"/>
                <a:sym typeface="+mn-lt"/>
              </a:rPr>
              <a:t>2023</a:t>
            </a:r>
            <a:r>
              <a:rPr kumimoji="0" lang="zh-CN" altLang="en-US" sz="2800" b="1" i="0" u="none" strike="noStrike" kern="1200" cap="none" spc="0" normalizeH="0" baseline="0" noProof="0" dirty="0">
                <a:ln>
                  <a:noFill/>
                </a:ln>
                <a:solidFill>
                  <a:srgbClr val="46B3EB"/>
                </a:solidFill>
                <a:effectLst/>
                <a:uLnTx/>
                <a:uFillTx/>
                <a:latin typeface="+mj-ea"/>
                <a:ea typeface="+mj-ea"/>
                <a:cs typeface="+mn-ea"/>
                <a:sym typeface="+mn-lt"/>
              </a:rPr>
              <a:t>年</a:t>
            </a:r>
            <a:endParaRPr kumimoji="0" lang="en-US" altLang="zh-CN" sz="1600" b="0" i="0" u="none" strike="noStrike" kern="1200" cap="none" spc="0" normalizeH="0" baseline="0" noProof="0" dirty="0">
              <a:ln>
                <a:noFill/>
              </a:ln>
              <a:solidFill>
                <a:srgbClr val="46B3EB"/>
              </a:solidFill>
              <a:effectLst/>
              <a:uLnTx/>
              <a:uFillTx/>
              <a:latin typeface="+mj-ea"/>
              <a:ea typeface="+mj-ea"/>
              <a:cs typeface="+mn-ea"/>
              <a:sym typeface="+mn-lt"/>
            </a:endParaRPr>
          </a:p>
        </p:txBody>
      </p:sp>
      <p:sp>
        <p:nvSpPr>
          <p:cNvPr id="11" name="矩形 10">
            <a:extLst>
              <a:ext uri="{FF2B5EF4-FFF2-40B4-BE49-F238E27FC236}">
                <a16:creationId xmlns:a16="http://schemas.microsoft.com/office/drawing/2014/main" id="{2DFD6948-0E4B-DBB4-9CC0-1E5310068112}"/>
              </a:ext>
            </a:extLst>
          </p:cNvPr>
          <p:cNvSpPr/>
          <p:nvPr/>
        </p:nvSpPr>
        <p:spPr>
          <a:xfrm>
            <a:off x="1684025" y="2255955"/>
            <a:ext cx="2549861" cy="133010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3600" b="1" dirty="0">
                <a:solidFill>
                  <a:srgbClr val="000000">
                    <a:lumMod val="75000"/>
                    <a:lumOff val="25000"/>
                  </a:srgbClr>
                </a:solidFill>
                <a:latin typeface="Arial" panose="020F0502020204030204"/>
                <a:ea typeface="微软雅黑"/>
                <a:cs typeface="+mn-ea"/>
                <a:sym typeface="+mn-lt"/>
              </a:rPr>
              <a:t>量子点</a:t>
            </a:r>
            <a:endParaRPr lang="en-US" altLang="zh-CN" sz="2000" dirty="0">
              <a:solidFill>
                <a:srgbClr val="000000">
                  <a:lumMod val="65000"/>
                  <a:lumOff val="35000"/>
                </a:srgbClr>
              </a:solidFill>
              <a:latin typeface="Arial" panose="020F0502020204030204"/>
              <a:ea typeface="微软雅黑"/>
              <a:cs typeface="+mn-ea"/>
              <a:sym typeface="+mn-lt"/>
            </a:endParaRPr>
          </a:p>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lumMod val="65000"/>
                    <a:lumOff val="35000"/>
                  </a:srgbClr>
                </a:solidFill>
                <a:latin typeface="Arial" panose="020F0502020204030204"/>
                <a:ea typeface="微软雅黑"/>
                <a:cs typeface="+mn-ea"/>
                <a:sym typeface="+mn-lt"/>
              </a:rPr>
              <a:t>诺贝尔化学奖</a:t>
            </a:r>
            <a:endParaRPr lang="en-US" altLang="zh-CN" sz="3600" b="1" dirty="0">
              <a:solidFill>
                <a:srgbClr val="000000">
                  <a:lumMod val="75000"/>
                  <a:lumOff val="25000"/>
                </a:srgbClr>
              </a:solidFill>
              <a:latin typeface="Arial" panose="020F0502020204030204"/>
              <a:ea typeface="微软雅黑"/>
              <a:cs typeface="+mn-ea"/>
              <a:sym typeface="+mn-lt"/>
            </a:endParaRPr>
          </a:p>
        </p:txBody>
      </p:sp>
      <p:sp>
        <p:nvSpPr>
          <p:cNvPr id="13" name="矩形 12">
            <a:extLst>
              <a:ext uri="{FF2B5EF4-FFF2-40B4-BE49-F238E27FC236}">
                <a16:creationId xmlns:a16="http://schemas.microsoft.com/office/drawing/2014/main" id="{E5768272-13A8-8513-1B70-1CEDD944AA9A}"/>
              </a:ext>
            </a:extLst>
          </p:cNvPr>
          <p:cNvSpPr/>
          <p:nvPr/>
        </p:nvSpPr>
        <p:spPr>
          <a:xfrm>
            <a:off x="7636628" y="1794290"/>
            <a:ext cx="1485070" cy="661848"/>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55A2A"/>
                </a:solidFill>
                <a:effectLst/>
                <a:uLnTx/>
                <a:uFillTx/>
                <a:latin typeface="+mj-ea"/>
                <a:ea typeface="+mj-ea"/>
                <a:cs typeface="+mn-ea"/>
                <a:sym typeface="+mn-lt"/>
              </a:rPr>
              <a:t>2024</a:t>
            </a:r>
            <a:r>
              <a:rPr kumimoji="0" lang="zh-CN" altLang="en-US" sz="2800" b="1" i="0" u="none" strike="noStrike" kern="1200" cap="none" spc="0" normalizeH="0" baseline="0" noProof="0" dirty="0">
                <a:ln>
                  <a:noFill/>
                </a:ln>
                <a:solidFill>
                  <a:srgbClr val="F55A2A"/>
                </a:solidFill>
                <a:effectLst/>
                <a:uLnTx/>
                <a:uFillTx/>
                <a:latin typeface="+mj-ea"/>
                <a:ea typeface="+mj-ea"/>
                <a:cs typeface="+mn-ea"/>
                <a:sym typeface="+mn-lt"/>
              </a:rPr>
              <a:t>年</a:t>
            </a:r>
            <a:endParaRPr kumimoji="0" lang="en-US" altLang="zh-CN" sz="1600" b="0" i="0" u="none" strike="noStrike" kern="1200" cap="none" spc="0" normalizeH="0" baseline="0" noProof="0" dirty="0">
              <a:ln>
                <a:noFill/>
              </a:ln>
              <a:solidFill>
                <a:srgbClr val="F55A2A"/>
              </a:solidFill>
              <a:effectLst/>
              <a:uLnTx/>
              <a:uFillTx/>
              <a:latin typeface="+mj-ea"/>
              <a:ea typeface="+mj-ea"/>
              <a:cs typeface="+mn-ea"/>
              <a:sym typeface="+mn-lt"/>
            </a:endParaRPr>
          </a:p>
        </p:txBody>
      </p:sp>
      <p:sp>
        <p:nvSpPr>
          <p:cNvPr id="25" name="矩形 24">
            <a:extLst>
              <a:ext uri="{FF2B5EF4-FFF2-40B4-BE49-F238E27FC236}">
                <a16:creationId xmlns:a16="http://schemas.microsoft.com/office/drawing/2014/main" id="{2EEC6522-5DCA-1CFF-3F80-221F655F3311}"/>
              </a:ext>
            </a:extLst>
          </p:cNvPr>
          <p:cNvSpPr/>
          <p:nvPr/>
        </p:nvSpPr>
        <p:spPr>
          <a:xfrm>
            <a:off x="7707748" y="2315101"/>
            <a:ext cx="4036577" cy="1330108"/>
          </a:xfrm>
          <a:prstGeom prst="rect">
            <a:avLst/>
          </a:prstGeom>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zh-CN" altLang="en-US" sz="3600" b="1" dirty="0">
                <a:solidFill>
                  <a:srgbClr val="000000">
                    <a:lumMod val="75000"/>
                    <a:lumOff val="25000"/>
                  </a:srgbClr>
                </a:solidFill>
                <a:latin typeface="Arial" panose="020F0502020204030204"/>
                <a:ea typeface="微软雅黑"/>
                <a:cs typeface="+mn-ea"/>
                <a:sym typeface="+mn-lt"/>
              </a:rPr>
              <a:t>联合国宣布</a:t>
            </a:r>
            <a:endParaRPr lang="en-US" altLang="zh-CN" sz="2000" dirty="0">
              <a:solidFill>
                <a:srgbClr val="000000">
                  <a:lumMod val="65000"/>
                  <a:lumOff val="35000"/>
                </a:srgbClr>
              </a:solidFill>
              <a:latin typeface="Arial" panose="020F0502020204030204"/>
              <a:ea typeface="微软雅黑"/>
              <a:cs typeface="+mn-ea"/>
              <a:sym typeface="+mn-lt"/>
            </a:endParaRPr>
          </a:p>
          <a:p>
            <a:pPr marL="0" marR="0" lvl="0" indent="0" defTabSz="914400" rtl="0" eaLnBrk="1" fontAlgn="auto" latinLnBrk="0" hangingPunct="1">
              <a:lnSpc>
                <a:spcPct val="150000"/>
              </a:lnSpc>
              <a:spcBef>
                <a:spcPts val="0"/>
              </a:spcBef>
              <a:spcAft>
                <a:spcPts val="0"/>
              </a:spcAft>
              <a:buClrTx/>
              <a:buSzTx/>
              <a:buFontTx/>
              <a:buNone/>
              <a:tabLst/>
              <a:defRPr/>
            </a:pPr>
            <a:r>
              <a:rPr lang="en-US" altLang="zh-CN" sz="2000" b="1" dirty="0">
                <a:solidFill>
                  <a:srgbClr val="000000">
                    <a:lumMod val="65000"/>
                    <a:lumOff val="35000"/>
                  </a:srgbClr>
                </a:solidFill>
                <a:latin typeface="Arial" panose="020F0502020204030204"/>
                <a:ea typeface="微软雅黑"/>
                <a:cs typeface="+mn-ea"/>
                <a:sym typeface="+mn-lt"/>
              </a:rPr>
              <a:t>2025</a:t>
            </a:r>
            <a:r>
              <a:rPr lang="zh-CN" altLang="en-US" sz="2000" b="1" dirty="0">
                <a:solidFill>
                  <a:srgbClr val="000000">
                    <a:lumMod val="65000"/>
                    <a:lumOff val="35000"/>
                  </a:srgbClr>
                </a:solidFill>
                <a:latin typeface="Arial" panose="020F0502020204030204"/>
                <a:ea typeface="微软雅黑"/>
                <a:cs typeface="+mn-ea"/>
                <a:sym typeface="+mn-lt"/>
              </a:rPr>
              <a:t>年为国际量子科学与技术年</a:t>
            </a:r>
            <a:endParaRPr lang="en-US" altLang="zh-CN" sz="3600" b="1" dirty="0">
              <a:solidFill>
                <a:srgbClr val="000000">
                  <a:lumMod val="75000"/>
                  <a:lumOff val="25000"/>
                </a:srgbClr>
              </a:solidFill>
              <a:latin typeface="Arial" panose="020F0502020204030204"/>
              <a:ea typeface="微软雅黑"/>
              <a:cs typeface="+mn-ea"/>
              <a:sym typeface="+mn-lt"/>
            </a:endParaRPr>
          </a:p>
        </p:txBody>
      </p:sp>
      <p:pic>
        <p:nvPicPr>
          <p:cNvPr id="27" name="图片 26">
            <a:extLst>
              <a:ext uri="{FF2B5EF4-FFF2-40B4-BE49-F238E27FC236}">
                <a16:creationId xmlns:a16="http://schemas.microsoft.com/office/drawing/2014/main" id="{CD747342-DE95-409E-2C62-3E124FE4D7CE}"/>
              </a:ext>
            </a:extLst>
          </p:cNvPr>
          <p:cNvPicPr>
            <a:picLocks noChangeAspect="1"/>
          </p:cNvPicPr>
          <p:nvPr/>
        </p:nvPicPr>
        <p:blipFill>
          <a:blip r:embed="rId7"/>
          <a:stretch>
            <a:fillRect/>
          </a:stretch>
        </p:blipFill>
        <p:spPr>
          <a:xfrm>
            <a:off x="913682" y="1996311"/>
            <a:ext cx="1540683" cy="1540683"/>
          </a:xfrm>
          <a:prstGeom prst="rect">
            <a:avLst/>
          </a:prstGeom>
        </p:spPr>
      </p:pic>
      <p:pic>
        <p:nvPicPr>
          <p:cNvPr id="29" name="图片 28">
            <a:extLst>
              <a:ext uri="{FF2B5EF4-FFF2-40B4-BE49-F238E27FC236}">
                <a16:creationId xmlns:a16="http://schemas.microsoft.com/office/drawing/2014/main" id="{863DE91E-EAC2-F408-608E-BA599D18289C}"/>
              </a:ext>
            </a:extLst>
          </p:cNvPr>
          <p:cNvPicPr>
            <a:picLocks noChangeAspect="1"/>
          </p:cNvPicPr>
          <p:nvPr/>
        </p:nvPicPr>
        <p:blipFill>
          <a:blip r:embed="rId8"/>
          <a:stretch>
            <a:fillRect/>
          </a:stretch>
        </p:blipFill>
        <p:spPr>
          <a:xfrm>
            <a:off x="2901302" y="4610188"/>
            <a:ext cx="1512909" cy="1515729"/>
          </a:xfrm>
          <a:prstGeom prst="rect">
            <a:avLst/>
          </a:prstGeom>
        </p:spPr>
      </p:pic>
      <p:sp>
        <p:nvSpPr>
          <p:cNvPr id="30" name="椭圆 29">
            <a:extLst>
              <a:ext uri="{FF2B5EF4-FFF2-40B4-BE49-F238E27FC236}">
                <a16:creationId xmlns:a16="http://schemas.microsoft.com/office/drawing/2014/main" id="{A62DC243-7E0F-1B2F-DAEE-C0DB8B7B51FB}"/>
              </a:ext>
            </a:extLst>
          </p:cNvPr>
          <p:cNvSpPr/>
          <p:nvPr/>
        </p:nvSpPr>
        <p:spPr>
          <a:xfrm>
            <a:off x="5009726" y="2777088"/>
            <a:ext cx="1855059" cy="1855059"/>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微软雅黑"/>
              <a:cs typeface="+mn-cs"/>
            </a:endParaRPr>
          </a:p>
        </p:txBody>
      </p:sp>
    </p:spTree>
    <p:extLst>
      <p:ext uri="{BB962C8B-B14F-4D97-AF65-F5344CB8AC3E}">
        <p14:creationId xmlns:p14="http://schemas.microsoft.com/office/powerpoint/2010/main" val="1627010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9047" y="349321"/>
            <a:ext cx="11507056" cy="6185043"/>
          </a:xfrm>
          <a:prstGeom prst="rect">
            <a:avLst/>
          </a:prstGeom>
          <a:noFill/>
          <a:ln w="82550">
            <a:solidFill>
              <a:srgbClr val="F36B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5689586" y="2440174"/>
            <a:ext cx="5673349" cy="76944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Lato Black" panose="020F0502020204030203" pitchFamily="34" charset="0"/>
                <a:sym typeface="+mn-lt"/>
              </a:rPr>
              <a:t>人体经络系统与</a:t>
            </a:r>
            <a:r>
              <a:rPr kumimoji="0" lang="zh-CN" altLang="en-US" sz="4400" b="1" i="0" u="none" strike="noStrike" kern="1200" cap="none" spc="0" normalizeH="0" baseline="0" noProof="0" dirty="0">
                <a:ln>
                  <a:noFill/>
                </a:ln>
                <a:solidFill>
                  <a:srgbClr val="F36B04"/>
                </a:solidFill>
                <a:effectLst/>
                <a:uLnTx/>
                <a:uFillTx/>
                <a:latin typeface="微软雅黑" panose="020B0503020204020204" pitchFamily="34" charset="-122"/>
                <a:ea typeface="微软雅黑" panose="020B0503020204020204" pitchFamily="34" charset="-122"/>
                <a:cs typeface="Lato Black" panose="020F0502020204030203" pitchFamily="34" charset="0"/>
                <a:sym typeface="+mn-lt"/>
              </a:rPr>
              <a:t>量子科技</a:t>
            </a:r>
            <a:endParaRPr kumimoji="0" lang="en-US" altLang="zh-CN" sz="3600" b="1" i="0" u="none" strike="noStrike" kern="1200" cap="none" spc="0" normalizeH="0" baseline="0" noProof="0" dirty="0">
              <a:ln>
                <a:noFill/>
              </a:ln>
              <a:solidFill>
                <a:srgbClr val="F36B04"/>
              </a:solidFill>
              <a:effectLst/>
              <a:uLnTx/>
              <a:uFillTx/>
              <a:latin typeface="微软雅黑" panose="020B0503020204020204" pitchFamily="34" charset="-122"/>
              <a:ea typeface="微软雅黑" panose="020B0503020204020204" pitchFamily="34" charset="-122"/>
              <a:cs typeface="Lato Black" panose="020F0502020204030203" pitchFamily="34" charset="0"/>
              <a:sym typeface="+mn-lt"/>
            </a:endParaRPr>
          </a:p>
        </p:txBody>
      </p:sp>
      <p:sp>
        <p:nvSpPr>
          <p:cNvPr id="7" name="矩形 6"/>
          <p:cNvSpPr/>
          <p:nvPr/>
        </p:nvSpPr>
        <p:spPr>
          <a:xfrm>
            <a:off x="5689586" y="3319540"/>
            <a:ext cx="5833885"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30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经络是能量流动的渠道，沿着经络的路线，有一些能量汇集处被称之为“穴位”。经络是运行气血、联系脏腑和体表及全身各个部位的通道，是人体功能的调控系统。</a:t>
            </a:r>
            <a:endParaRPr kumimoji="0" lang="en-US" altLang="zh-CN" sz="2000" b="0" i="0" u="none" strike="noStrike" kern="1200" cap="none" spc="30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30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dirty="0">
                <a:ln>
                  <a:noFill/>
                </a:ln>
                <a:solidFill>
                  <a:srgbClr val="F36B04"/>
                </a:solidFill>
                <a:effectLst/>
                <a:uLnTx/>
                <a:uFillTx/>
                <a:latin typeface="微软雅黑" panose="020B0503020204020204" pitchFamily="34" charset="-122"/>
                <a:ea typeface="微软雅黑" panose="020B0503020204020204" pitchFamily="34" charset="-122"/>
                <a:cs typeface="+mn-ea"/>
                <a:sym typeface="+mn-lt"/>
              </a:rPr>
              <a:t>从量子理论的角度，可以将经络运行解释为人体内气血及能量量子的微循环运动。</a:t>
            </a:r>
            <a:endParaRPr kumimoji="0" lang="en-US" altLang="zh-CN" sz="2000" b="1" i="0" u="none" strike="noStrike" kern="1200" cap="none" spc="300" normalizeH="0" baseline="0" noProof="0" dirty="0">
              <a:ln>
                <a:noFill/>
              </a:ln>
              <a:solidFill>
                <a:srgbClr val="F36B04"/>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5" name="图片 4" descr="图示&#10;&#10;低可信度描述已自动生成">
            <a:extLst>
              <a:ext uri="{FF2B5EF4-FFF2-40B4-BE49-F238E27FC236}">
                <a16:creationId xmlns:a16="http://schemas.microsoft.com/office/drawing/2014/main" id="{EA4B652B-1920-D991-C2A3-48A9697BF0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338" y="2053087"/>
            <a:ext cx="4783347" cy="3188898"/>
          </a:xfrm>
          <a:prstGeom prst="rect">
            <a:avLst/>
          </a:prstGeom>
        </p:spPr>
      </p:pic>
      <p:pic>
        <p:nvPicPr>
          <p:cNvPr id="2" name="图片 1" descr="文本&#10;&#10;描述已自动生成">
            <a:extLst>
              <a:ext uri="{FF2B5EF4-FFF2-40B4-BE49-F238E27FC236}">
                <a16:creationId xmlns:a16="http://schemas.microsoft.com/office/drawing/2014/main" id="{F051C612-84C0-B9E9-129A-BD9BF426D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46" y="533019"/>
            <a:ext cx="5520129" cy="1104026"/>
          </a:xfrm>
          <a:prstGeom prst="rect">
            <a:avLst/>
          </a:prstGeom>
        </p:spPr>
      </p:pic>
    </p:spTree>
    <p:extLst>
      <p:ext uri="{BB962C8B-B14F-4D97-AF65-F5344CB8AC3E}">
        <p14:creationId xmlns:p14="http://schemas.microsoft.com/office/powerpoint/2010/main" val="878500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56BEEC"/>
      </a:accent1>
      <a:accent2>
        <a:srgbClr val="31A8DF"/>
      </a:accent2>
      <a:accent3>
        <a:srgbClr val="238ACB"/>
      </a:accent3>
      <a:accent4>
        <a:srgbClr val="1A6798"/>
      </a:accent4>
      <a:accent5>
        <a:srgbClr val="189ED9"/>
      </a:accent5>
      <a:accent6>
        <a:srgbClr val="189ED9"/>
      </a:accent6>
      <a:hlink>
        <a:srgbClr val="56BEEC"/>
      </a:hlink>
      <a:folHlink>
        <a:srgbClr val="BFBFBF"/>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407C">
            <a:alpha val="39000"/>
          </a:srgbClr>
        </a:solidFill>
        <a:ln>
          <a:noFill/>
        </a:ln>
        <a:effectLst>
          <a:outerShdw blurRad="254000" dist="127000" dir="2700000" algn="tl" rotWithShape="0">
            <a:prstClr val="black">
              <a:alpha val="20000"/>
            </a:prstClr>
          </a:outerShdw>
        </a:effectLst>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srgbClr val="FFFFFF"/>
            </a:solidFill>
            <a:effectLst/>
            <a:uLnTx/>
            <a:uFillTx/>
            <a:latin typeface="Arial" panose="020F0502020204030204"/>
            <a:ea typeface="微软雅黑"/>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56BEEC"/>
      </a:accent1>
      <a:accent2>
        <a:srgbClr val="31A8DF"/>
      </a:accent2>
      <a:accent3>
        <a:srgbClr val="238ACB"/>
      </a:accent3>
      <a:accent4>
        <a:srgbClr val="1A6798"/>
      </a:accent4>
      <a:accent5>
        <a:srgbClr val="189ED9"/>
      </a:accent5>
      <a:accent6>
        <a:srgbClr val="189ED9"/>
      </a:accent6>
      <a:hlink>
        <a:srgbClr val="56BEEC"/>
      </a:hlink>
      <a:folHlink>
        <a:srgbClr val="BFBFBF"/>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2457</Words>
  <Application>Microsoft Office PowerPoint</Application>
  <PresentationFormat>宽屏</PresentationFormat>
  <Paragraphs>235</Paragraphs>
  <Slides>34</Slides>
  <Notes>24</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34</vt:i4>
      </vt:variant>
    </vt:vector>
  </HeadingPairs>
  <TitlesOfParts>
    <vt:vector size="52" baseType="lpstr">
      <vt:lpstr>Aa锐雅体</vt:lpstr>
      <vt:lpstr>Gill Sans</vt:lpstr>
      <vt:lpstr>Helvetica Neue</vt:lpstr>
      <vt:lpstr>KabanaBook</vt:lpstr>
      <vt:lpstr>等线</vt:lpstr>
      <vt:lpstr>等线 Light</vt:lpstr>
      <vt:lpstr>微软雅黑</vt:lpstr>
      <vt:lpstr>印品雅宋简 Bold（非商用）</vt:lpstr>
      <vt:lpstr>Agency FB</vt:lpstr>
      <vt:lpstr>Arial</vt:lpstr>
      <vt:lpstr>Calibri</vt:lpstr>
      <vt:lpstr>Lato</vt:lpstr>
      <vt:lpstr>Source Sans Pro</vt:lpstr>
      <vt:lpstr>Wingdings</vt:lpstr>
      <vt:lpstr>Office 主题</vt:lpstr>
      <vt:lpstr>1_Office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星 王</dc:creator>
  <cp:lastModifiedBy>星 王</cp:lastModifiedBy>
  <cp:revision>27</cp:revision>
  <dcterms:created xsi:type="dcterms:W3CDTF">2023-12-28T03:28:42Z</dcterms:created>
  <dcterms:modified xsi:type="dcterms:W3CDTF">2024-09-23T03:06:17Z</dcterms:modified>
</cp:coreProperties>
</file>